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51435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 roundtripDataSignature="AMtx7mgWwIH4y+e5mdS2KY0PLVxbpFMDH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60" d="100"/>
          <a:sy n="160" d="100"/>
        </p:scale>
        <p:origin x="43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customschemas.google.com/relationships/presentationmetadata" Target="metadata"/><Relationship Id="rId2" Type="http://schemas.openxmlformats.org/officeDocument/2006/relationships/slide" Target="slides/slide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857400" y="685800"/>
            <a:ext cx="34291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514350" y="4343400"/>
            <a:ext cx="41148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
        <p:cNvGrpSpPr/>
        <p:nvPr/>
      </p:nvGrpSpPr>
      <p:grpSpPr>
        <a:xfrm>
          <a:off x="0" y="0"/>
          <a:ext cx="0" cy="0"/>
          <a:chOff x="0" y="0"/>
          <a:chExt cx="0" cy="0"/>
        </a:xfrm>
      </p:grpSpPr>
      <p:sp>
        <p:nvSpPr>
          <p:cNvPr id="8" name="Google Shape;8;p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 name="Google Shape;9;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0" name="Google Shape;10;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a:t>
            </a:fld>
            <a:endParaRPr sz="18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Google Shape;22;p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 name="Google Shape;23;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4" name="Google Shape;24;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a:t>
            </a:fld>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 name="Google Shape;46;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7" name="Google Shape;47;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a:t>
            </a:fld>
            <a:endParaRPr sz="18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 name="Google Shape;69;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70" name="Google Shape;70;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a:t>
            </a:fld>
            <a:endParaRPr sz="18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3" name="Google Shape;93;p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94" name="Google Shape;94;p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9" name="Google Shape;119;p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20" name="Google Shape;120;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6</a:t>
            </a:fld>
            <a:endParaRPr sz="18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debc719a94_0_4:notes"/>
          <p:cNvSpPr>
            <a:spLocks noGrp="1" noRot="1" noChangeAspect="1"/>
          </p:cNvSpPr>
          <p:nvPr>
            <p:ph type="sldImg" idx="2"/>
          </p:nvPr>
        </p:nvSpPr>
        <p:spPr>
          <a:xfrm>
            <a:off x="857400" y="685800"/>
            <a:ext cx="3429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debc719a94_0_4:notes"/>
          <p:cNvSpPr txBox="1">
            <a:spLocks noGrp="1"/>
          </p:cNvSpPr>
          <p:nvPr>
            <p:ph type="body" idx="1"/>
          </p:nvPr>
        </p:nvSpPr>
        <p:spPr>
          <a:xfrm>
            <a:off x="514350" y="4343400"/>
            <a:ext cx="41148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This game doesn’t appear to have had a 4th Official.  With a 4th and if comms, can the 4th Official be indicating a foul sooner? What is the 4th Officials’ role in the mass confrontation right in front of the benches?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debc719a94_0_8:notes"/>
          <p:cNvSpPr>
            <a:spLocks noGrp="1" noRot="1" noChangeAspect="1"/>
          </p:cNvSpPr>
          <p:nvPr>
            <p:ph type="sldImg" idx="2"/>
          </p:nvPr>
        </p:nvSpPr>
        <p:spPr>
          <a:xfrm>
            <a:off x="857400" y="685800"/>
            <a:ext cx="3429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debc719a94_0_8:notes"/>
          <p:cNvSpPr txBox="1">
            <a:spLocks noGrp="1"/>
          </p:cNvSpPr>
          <p:nvPr>
            <p:ph type="body" idx="1"/>
          </p:nvPr>
        </p:nvSpPr>
        <p:spPr>
          <a:xfrm>
            <a:off x="514350" y="4343400"/>
            <a:ext cx="41148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AR needs to see this.  Can 4th Official be scanning the field and catch this too?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debc719a94_0_12:notes"/>
          <p:cNvSpPr>
            <a:spLocks noGrp="1" noRot="1" noChangeAspect="1"/>
          </p:cNvSpPr>
          <p:nvPr>
            <p:ph type="sldImg" idx="2"/>
          </p:nvPr>
        </p:nvSpPr>
        <p:spPr>
          <a:xfrm>
            <a:off x="857400" y="685800"/>
            <a:ext cx="3429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debc719a94_0_12:notes"/>
          <p:cNvSpPr txBox="1">
            <a:spLocks noGrp="1"/>
          </p:cNvSpPr>
          <p:nvPr>
            <p:ph type="body" idx="1"/>
          </p:nvPr>
        </p:nvSpPr>
        <p:spPr>
          <a:xfrm>
            <a:off x="514350" y="4343400"/>
            <a:ext cx="41148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Not a good second yellow card.  Anticipate that there may be dissent.  Can the 4th Official help the Referee? Or, does the 4th Official simply need to confirm the decision on the field and attempt to quell the dissent and refocus the coach/bench on the game?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debc719a94_0_16:notes"/>
          <p:cNvSpPr>
            <a:spLocks noGrp="1" noRot="1" noChangeAspect="1"/>
          </p:cNvSpPr>
          <p:nvPr>
            <p:ph type="sldImg" idx="2"/>
          </p:nvPr>
        </p:nvSpPr>
        <p:spPr>
          <a:xfrm>
            <a:off x="857400" y="685800"/>
            <a:ext cx="3429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debc719a94_0_16:notes"/>
          <p:cNvSpPr txBox="1">
            <a:spLocks noGrp="1"/>
          </p:cNvSpPr>
          <p:nvPr>
            <p:ph type="body" idx="1"/>
          </p:nvPr>
        </p:nvSpPr>
        <p:spPr>
          <a:xfrm>
            <a:off x="514350" y="4343400"/>
            <a:ext cx="41148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4th Official alerts the Referee to coach dissent on the sideline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debc719a94_0_20:notes"/>
          <p:cNvSpPr>
            <a:spLocks noGrp="1" noRot="1" noChangeAspect="1"/>
          </p:cNvSpPr>
          <p:nvPr>
            <p:ph type="sldImg" idx="2"/>
          </p:nvPr>
        </p:nvSpPr>
        <p:spPr>
          <a:xfrm>
            <a:off x="857400" y="685800"/>
            <a:ext cx="3429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debc719a94_0_20:notes"/>
          <p:cNvSpPr txBox="1">
            <a:spLocks noGrp="1"/>
          </p:cNvSpPr>
          <p:nvPr>
            <p:ph type="body" idx="1"/>
          </p:nvPr>
        </p:nvSpPr>
        <p:spPr>
          <a:xfrm>
            <a:off x="514350" y="4343400"/>
            <a:ext cx="41148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debc719a94_0_24:notes"/>
          <p:cNvSpPr>
            <a:spLocks noGrp="1" noRot="1" noChangeAspect="1"/>
          </p:cNvSpPr>
          <p:nvPr>
            <p:ph type="sldImg" idx="2"/>
          </p:nvPr>
        </p:nvSpPr>
        <p:spPr>
          <a:xfrm>
            <a:off x="857400" y="685800"/>
            <a:ext cx="3429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debc719a94_0_24:notes"/>
          <p:cNvSpPr txBox="1">
            <a:spLocks noGrp="1"/>
          </p:cNvSpPr>
          <p:nvPr>
            <p:ph type="body" idx="1"/>
          </p:nvPr>
        </p:nvSpPr>
        <p:spPr>
          <a:xfrm>
            <a:off x="514350" y="4343400"/>
            <a:ext cx="41148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drive.google.com/file/d/1dbsL5VL56gSUl5NIW0SiSV1ZqyDboYl1/view"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hyperlink" Target="http://drive.google.com/file/d/1jUlN828A5uSfUBURNCZht87tZHEZn1Ii/view"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hyperlink" Target="http://drive.google.com/file/d/1VN_YFfD_hxswrzwn-l2eKHPH1Ub04kRH/view"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hyperlink" Target="http://drive.google.com/file/d/1pNQ0cL-8Kdtfn88Jb6rnkL5rLruMxn9D/view"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hyperlink" Target="http://drive.google.com/file/d/17QRyulWWwR3_9C_mestE36PsLyGjBs3D/view"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hyperlink" Target="http://drive.google.com/file/d/1iYZriKGbbe8-yRvGOsvWdffGklZRQyUz/view"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F3A"/>
        </a:solidFill>
        <a:effectLst/>
      </p:bgPr>
    </p:bg>
    <p:spTree>
      <p:nvGrpSpPr>
        <p:cNvPr id="1" name="Shape 11"/>
        <p:cNvGrpSpPr/>
        <p:nvPr/>
      </p:nvGrpSpPr>
      <p:grpSpPr>
        <a:xfrm>
          <a:off x="0" y="0"/>
          <a:ext cx="0" cy="0"/>
          <a:chOff x="0" y="0"/>
          <a:chExt cx="0" cy="0"/>
        </a:xfrm>
      </p:grpSpPr>
      <p:sp>
        <p:nvSpPr>
          <p:cNvPr id="12" name="Google Shape;12;p1"/>
          <p:cNvSpPr/>
          <p:nvPr/>
        </p:nvSpPr>
        <p:spPr>
          <a:xfrm>
            <a:off x="0" y="0"/>
            <a:ext cx="228600" cy="5143500"/>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13;p1"/>
          <p:cNvSpPr/>
          <p:nvPr/>
        </p:nvSpPr>
        <p:spPr>
          <a:xfrm>
            <a:off x="7132320" y="548640"/>
            <a:ext cx="1645920" cy="1645920"/>
          </a:xfrm>
          <a:prstGeom prst="ellipse">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14;p1"/>
          <p:cNvSpPr/>
          <p:nvPr/>
        </p:nvSpPr>
        <p:spPr>
          <a:xfrm>
            <a:off x="7132320" y="548640"/>
            <a:ext cx="1645920" cy="164592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B1F3A"/>
              </a:buClr>
              <a:buSzPts val="4000"/>
              <a:buFont typeface="Calibri"/>
              <a:buNone/>
            </a:pPr>
            <a:r>
              <a:rPr lang="en-US" sz="4000" b="1" dirty="0">
                <a:solidFill>
                  <a:srgbClr val="0B1F3A"/>
                </a:solidFill>
                <a:latin typeface="Calibri"/>
                <a:ea typeface="Calibri"/>
                <a:cs typeface="Calibri"/>
                <a:sym typeface="Calibri"/>
              </a:rPr>
              <a:t>4TH</a:t>
            </a:r>
            <a:endParaRPr sz="4000" dirty="0">
              <a:solidFill>
                <a:schemeClr val="dk1"/>
              </a:solidFill>
              <a:latin typeface="Calibri"/>
              <a:ea typeface="Calibri"/>
              <a:cs typeface="Calibri"/>
              <a:sym typeface="Calibri"/>
            </a:endParaRPr>
          </a:p>
        </p:txBody>
      </p:sp>
      <p:sp>
        <p:nvSpPr>
          <p:cNvPr id="15" name="Google Shape;15;p1"/>
          <p:cNvSpPr/>
          <p:nvPr/>
        </p:nvSpPr>
        <p:spPr>
          <a:xfrm>
            <a:off x="502920" y="1005840"/>
            <a:ext cx="6400800" cy="64008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C9A84C"/>
              </a:buClr>
              <a:buSzPts val="1400"/>
              <a:buFont typeface="Calibri"/>
              <a:buNone/>
            </a:pPr>
            <a:r>
              <a:rPr lang="en-US" sz="1400" b="1">
                <a:solidFill>
                  <a:srgbClr val="C9A84C"/>
                </a:solidFill>
                <a:latin typeface="Calibri"/>
                <a:ea typeface="Calibri"/>
                <a:cs typeface="Calibri"/>
                <a:sym typeface="Calibri"/>
              </a:rPr>
              <a:t>4TH OFFICIAL</a:t>
            </a:r>
            <a:endParaRPr sz="1400">
              <a:solidFill>
                <a:schemeClr val="dk1"/>
              </a:solidFill>
              <a:latin typeface="Calibri"/>
              <a:ea typeface="Calibri"/>
              <a:cs typeface="Calibri"/>
              <a:sym typeface="Calibri"/>
            </a:endParaRPr>
          </a:p>
        </p:txBody>
      </p:sp>
      <p:sp>
        <p:nvSpPr>
          <p:cNvPr id="16" name="Google Shape;16;p1"/>
          <p:cNvSpPr/>
          <p:nvPr/>
        </p:nvSpPr>
        <p:spPr>
          <a:xfrm>
            <a:off x="502920" y="1600200"/>
            <a:ext cx="6583680" cy="16459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3800"/>
              <a:buFont typeface="Calibri"/>
              <a:buNone/>
            </a:pPr>
            <a:r>
              <a:rPr lang="en-US" sz="3800" b="1">
                <a:solidFill>
                  <a:srgbClr val="FFFFFF"/>
                </a:solidFill>
                <a:latin typeface="Calibri"/>
                <a:ea typeface="Calibri"/>
                <a:cs typeface="Calibri"/>
                <a:sym typeface="Calibri"/>
              </a:rPr>
              <a:t>Game Duties &amp;</a:t>
            </a:r>
            <a:endParaRPr sz="3800">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3800"/>
              <a:buFont typeface="Calibri"/>
              <a:buNone/>
            </a:pPr>
            <a:r>
              <a:rPr lang="en-US" sz="3800" b="1">
                <a:solidFill>
                  <a:srgbClr val="FFFFFF"/>
                </a:solidFill>
                <a:latin typeface="Calibri"/>
                <a:ea typeface="Calibri"/>
                <a:cs typeface="Calibri"/>
                <a:sym typeface="Calibri"/>
              </a:rPr>
              <a:t>Professional Standards</a:t>
            </a:r>
            <a:endParaRPr sz="3800">
              <a:solidFill>
                <a:schemeClr val="dk1"/>
              </a:solidFill>
              <a:latin typeface="Calibri"/>
              <a:ea typeface="Calibri"/>
              <a:cs typeface="Calibri"/>
              <a:sym typeface="Calibri"/>
            </a:endParaRPr>
          </a:p>
        </p:txBody>
      </p:sp>
      <p:sp>
        <p:nvSpPr>
          <p:cNvPr id="17" name="Google Shape;17;p1"/>
          <p:cNvSpPr/>
          <p:nvPr/>
        </p:nvSpPr>
        <p:spPr>
          <a:xfrm>
            <a:off x="502920" y="3383280"/>
            <a:ext cx="777240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8CA0B3"/>
              </a:buClr>
              <a:buSzPts val="1300"/>
              <a:buFont typeface="Calibri"/>
              <a:buNone/>
            </a:pPr>
            <a:r>
              <a:rPr lang="en-US" sz="1300">
                <a:solidFill>
                  <a:srgbClr val="8CA0B3"/>
                </a:solidFill>
                <a:latin typeface="Calibri"/>
                <a:ea typeface="Calibri"/>
                <a:cs typeface="Calibri"/>
                <a:sym typeface="Calibri"/>
              </a:rPr>
              <a:t>Pre-Game Preparation  ·  Bench Management  ·  Disciplinary Protocols</a:t>
            </a:r>
            <a:endParaRPr sz="1300">
              <a:solidFill>
                <a:schemeClr val="dk1"/>
              </a:solidFill>
              <a:latin typeface="Calibri"/>
              <a:ea typeface="Calibri"/>
              <a:cs typeface="Calibri"/>
              <a:sym typeface="Calibri"/>
            </a:endParaRPr>
          </a:p>
        </p:txBody>
      </p:sp>
      <p:sp>
        <p:nvSpPr>
          <p:cNvPr id="18" name="Google Shape;18;p1"/>
          <p:cNvSpPr/>
          <p:nvPr/>
        </p:nvSpPr>
        <p:spPr>
          <a:xfrm>
            <a:off x="502920" y="4480560"/>
            <a:ext cx="2286000" cy="36576"/>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 name="Google Shape;19;p1"/>
          <p:cNvSpPr/>
          <p:nvPr/>
        </p:nvSpPr>
        <p:spPr>
          <a:xfrm>
            <a:off x="502920" y="4617720"/>
            <a:ext cx="7315200" cy="3657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8CA0B3"/>
              </a:buClr>
              <a:buSzPts val="1000"/>
              <a:buFont typeface="Calibri"/>
              <a:buNone/>
            </a:pPr>
            <a:r>
              <a:rPr lang="en-US" sz="1000" b="1">
                <a:solidFill>
                  <a:srgbClr val="8CA0B3"/>
                </a:solidFill>
                <a:latin typeface="Calibri"/>
                <a:ea typeface="Calibri"/>
                <a:cs typeface="Calibri"/>
                <a:sym typeface="Calibri"/>
              </a:rPr>
              <a:t>OFFICIAL · IMPARTIAL · PROFESSIONAL</a:t>
            </a:r>
            <a:endParaRPr sz="1000">
              <a:solidFill>
                <a:schemeClr val="dk1"/>
              </a:solidFill>
              <a:latin typeface="Calibri"/>
              <a:ea typeface="Calibri"/>
              <a:cs typeface="Calibri"/>
              <a:sym typeface="Calibri"/>
            </a:endParaRPr>
          </a:p>
        </p:txBody>
      </p:sp>
      <p:pic>
        <p:nvPicPr>
          <p:cNvPr id="20" name="Google Shape;20;p1" title="ECSR-Logo-April-2023.png"/>
          <p:cNvPicPr preferRelativeResize="0"/>
          <p:nvPr/>
        </p:nvPicPr>
        <p:blipFill>
          <a:blip r:embed="rId3">
            <a:alphaModFix/>
          </a:blip>
          <a:stretch>
            <a:fillRect/>
          </a:stretch>
        </p:blipFill>
        <p:spPr>
          <a:xfrm>
            <a:off x="6566000" y="2834450"/>
            <a:ext cx="2212250" cy="221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6F9"/>
        </a:solidFill>
        <a:effectLst/>
      </p:bgPr>
    </p:bg>
    <p:spTree>
      <p:nvGrpSpPr>
        <p:cNvPr id="1" name="Shape 25"/>
        <p:cNvGrpSpPr/>
        <p:nvPr/>
      </p:nvGrpSpPr>
      <p:grpSpPr>
        <a:xfrm>
          <a:off x="0" y="0"/>
          <a:ext cx="0" cy="0"/>
          <a:chOff x="0" y="0"/>
          <a:chExt cx="0" cy="0"/>
        </a:xfrm>
      </p:grpSpPr>
      <p:sp>
        <p:nvSpPr>
          <p:cNvPr id="26" name="Google Shape;26;p2"/>
          <p:cNvSpPr/>
          <p:nvPr/>
        </p:nvSpPr>
        <p:spPr>
          <a:xfrm>
            <a:off x="0" y="0"/>
            <a:ext cx="9144000" cy="914400"/>
          </a:xfrm>
          <a:prstGeom prst="rect">
            <a:avLst/>
          </a:prstGeom>
          <a:solidFill>
            <a:srgbClr val="0B1F3A"/>
          </a:solidFill>
          <a:ln w="12700" cap="flat" cmpd="sng">
            <a:solidFill>
              <a:srgbClr val="0B1F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 name="Google Shape;27;p2"/>
          <p:cNvSpPr/>
          <p:nvPr/>
        </p:nvSpPr>
        <p:spPr>
          <a:xfrm>
            <a:off x="0" y="914400"/>
            <a:ext cx="9144000" cy="5486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 name="Google Shape;28;p2"/>
          <p:cNvSpPr/>
          <p:nvPr/>
        </p:nvSpPr>
        <p:spPr>
          <a:xfrm>
            <a:off x="365760" y="0"/>
            <a:ext cx="8229600" cy="9144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2600"/>
              <a:buFont typeface="Calibri"/>
              <a:buNone/>
            </a:pPr>
            <a:r>
              <a:rPr lang="en-US" sz="2600" b="1">
                <a:solidFill>
                  <a:srgbClr val="FFFFFF"/>
                </a:solidFill>
                <a:latin typeface="Calibri"/>
                <a:ea typeface="Calibri"/>
                <a:cs typeface="Calibri"/>
                <a:sym typeface="Calibri"/>
              </a:rPr>
              <a:t>PRE-GAME SETUP</a:t>
            </a:r>
            <a:endParaRPr sz="2600">
              <a:solidFill>
                <a:schemeClr val="dk1"/>
              </a:solidFill>
              <a:latin typeface="Calibri"/>
              <a:ea typeface="Calibri"/>
              <a:cs typeface="Calibri"/>
              <a:sym typeface="Calibri"/>
            </a:endParaRPr>
          </a:p>
        </p:txBody>
      </p:sp>
      <p:sp>
        <p:nvSpPr>
          <p:cNvPr id="29" name="Google Shape;29;p2"/>
          <p:cNvSpPr/>
          <p:nvPr/>
        </p:nvSpPr>
        <p:spPr>
          <a:xfrm>
            <a:off x="365760" y="1143000"/>
            <a:ext cx="8412480" cy="1078992"/>
          </a:xfrm>
          <a:prstGeom prst="rect">
            <a:avLst/>
          </a:prstGeom>
          <a:solidFill>
            <a:srgbClr val="FFFFFF"/>
          </a:solidFill>
          <a:ln w="12700" cap="flat" cmpd="sng">
            <a:solidFill>
              <a:srgbClr val="FFFFFF"/>
            </a:solidFill>
            <a:prstDash val="solid"/>
            <a:round/>
            <a:headEnd type="none" w="sm" len="sm"/>
            <a:tailEnd type="none" w="sm" len="sm"/>
          </a:ln>
          <a:effectLst>
            <a:outerShdw blurRad="63500" dist="254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30;p2"/>
          <p:cNvSpPr/>
          <p:nvPr/>
        </p:nvSpPr>
        <p:spPr>
          <a:xfrm>
            <a:off x="365760" y="1143000"/>
            <a:ext cx="502920" cy="1078992"/>
          </a:xfrm>
          <a:prstGeom prst="rect">
            <a:avLst/>
          </a:prstGeom>
          <a:solidFill>
            <a:srgbClr val="0B1F3A"/>
          </a:solidFill>
          <a:ln w="12700" cap="flat" cmpd="sng">
            <a:solidFill>
              <a:srgbClr val="0B1F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31;p2"/>
          <p:cNvSpPr/>
          <p:nvPr/>
        </p:nvSpPr>
        <p:spPr>
          <a:xfrm>
            <a:off x="365760" y="1143000"/>
            <a:ext cx="502920" cy="107899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C9A84C"/>
              </a:buClr>
              <a:buSzPts val="2200"/>
              <a:buFont typeface="Calibri"/>
              <a:buNone/>
            </a:pPr>
            <a:r>
              <a:rPr lang="en-US" sz="2200" b="1">
                <a:solidFill>
                  <a:srgbClr val="C9A84C"/>
                </a:solidFill>
                <a:latin typeface="Calibri"/>
                <a:ea typeface="Calibri"/>
                <a:cs typeface="Calibri"/>
                <a:sym typeface="Calibri"/>
              </a:rPr>
              <a:t>1</a:t>
            </a:r>
            <a:endParaRPr sz="2200">
              <a:solidFill>
                <a:schemeClr val="dk1"/>
              </a:solidFill>
              <a:latin typeface="Calibri"/>
              <a:ea typeface="Calibri"/>
              <a:cs typeface="Calibri"/>
              <a:sym typeface="Calibri"/>
            </a:endParaRPr>
          </a:p>
        </p:txBody>
      </p:sp>
      <p:sp>
        <p:nvSpPr>
          <p:cNvPr id="32" name="Google Shape;32;p2"/>
          <p:cNvSpPr/>
          <p:nvPr/>
        </p:nvSpPr>
        <p:spPr>
          <a:xfrm>
            <a:off x="1005840" y="1234440"/>
            <a:ext cx="749808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1F3A"/>
              </a:buClr>
              <a:buSzPts val="1400"/>
              <a:buFont typeface="Calibri"/>
              <a:buNone/>
            </a:pPr>
            <a:r>
              <a:rPr lang="en-US" sz="1400" b="1">
                <a:solidFill>
                  <a:srgbClr val="0B1F3A"/>
                </a:solidFill>
                <a:latin typeface="Calibri"/>
                <a:ea typeface="Calibri"/>
                <a:cs typeface="Calibri"/>
                <a:sym typeface="Calibri"/>
              </a:rPr>
              <a:t>Dress the Part</a:t>
            </a:r>
            <a:endParaRPr sz="1400">
              <a:solidFill>
                <a:schemeClr val="dk1"/>
              </a:solidFill>
              <a:latin typeface="Calibri"/>
              <a:ea typeface="Calibri"/>
              <a:cs typeface="Calibri"/>
              <a:sym typeface="Calibri"/>
            </a:endParaRPr>
          </a:p>
        </p:txBody>
      </p:sp>
      <p:sp>
        <p:nvSpPr>
          <p:cNvPr id="33" name="Google Shape;33;p2"/>
          <p:cNvSpPr/>
          <p:nvPr/>
        </p:nvSpPr>
        <p:spPr>
          <a:xfrm>
            <a:off x="1005840" y="1563624"/>
            <a:ext cx="749808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Walk the field and dress appropriately. You are part of the officiating team — look and act like it.</a:t>
            </a:r>
            <a:endParaRPr sz="1200">
              <a:solidFill>
                <a:schemeClr val="dk1"/>
              </a:solidFill>
              <a:latin typeface="Calibri"/>
              <a:ea typeface="Calibri"/>
              <a:cs typeface="Calibri"/>
              <a:sym typeface="Calibri"/>
            </a:endParaRPr>
          </a:p>
        </p:txBody>
      </p:sp>
      <p:sp>
        <p:nvSpPr>
          <p:cNvPr id="34" name="Google Shape;34;p2"/>
          <p:cNvSpPr/>
          <p:nvPr/>
        </p:nvSpPr>
        <p:spPr>
          <a:xfrm>
            <a:off x="365760" y="2377440"/>
            <a:ext cx="8412480" cy="1078992"/>
          </a:xfrm>
          <a:prstGeom prst="rect">
            <a:avLst/>
          </a:prstGeom>
          <a:solidFill>
            <a:srgbClr val="FFFFFF"/>
          </a:solidFill>
          <a:ln w="12700" cap="flat" cmpd="sng">
            <a:solidFill>
              <a:srgbClr val="FFFFFF"/>
            </a:solidFill>
            <a:prstDash val="solid"/>
            <a:round/>
            <a:headEnd type="none" w="sm" len="sm"/>
            <a:tailEnd type="none" w="sm" len="sm"/>
          </a:ln>
          <a:effectLst>
            <a:outerShdw blurRad="63500" dist="254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 name="Google Shape;35;p2"/>
          <p:cNvSpPr/>
          <p:nvPr/>
        </p:nvSpPr>
        <p:spPr>
          <a:xfrm>
            <a:off x="365760" y="2377440"/>
            <a:ext cx="502920" cy="1078992"/>
          </a:xfrm>
          <a:prstGeom prst="rect">
            <a:avLst/>
          </a:prstGeom>
          <a:solidFill>
            <a:srgbClr val="0B1F3A"/>
          </a:solidFill>
          <a:ln w="12700" cap="flat" cmpd="sng">
            <a:solidFill>
              <a:srgbClr val="0B1F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 name="Google Shape;36;p2"/>
          <p:cNvSpPr/>
          <p:nvPr/>
        </p:nvSpPr>
        <p:spPr>
          <a:xfrm>
            <a:off x="365760" y="2377440"/>
            <a:ext cx="502920" cy="107899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C9A84C"/>
              </a:buClr>
              <a:buSzPts val="2200"/>
              <a:buFont typeface="Calibri"/>
              <a:buNone/>
            </a:pPr>
            <a:r>
              <a:rPr lang="en-US" sz="2200" b="1">
                <a:solidFill>
                  <a:srgbClr val="C9A84C"/>
                </a:solidFill>
                <a:latin typeface="Calibri"/>
                <a:ea typeface="Calibri"/>
                <a:cs typeface="Calibri"/>
                <a:sym typeface="Calibri"/>
              </a:rPr>
              <a:t>2</a:t>
            </a:r>
            <a:endParaRPr sz="2200">
              <a:solidFill>
                <a:schemeClr val="dk1"/>
              </a:solidFill>
              <a:latin typeface="Calibri"/>
              <a:ea typeface="Calibri"/>
              <a:cs typeface="Calibri"/>
              <a:sym typeface="Calibri"/>
            </a:endParaRPr>
          </a:p>
        </p:txBody>
      </p:sp>
      <p:sp>
        <p:nvSpPr>
          <p:cNvPr id="37" name="Google Shape;37;p2"/>
          <p:cNvSpPr/>
          <p:nvPr/>
        </p:nvSpPr>
        <p:spPr>
          <a:xfrm>
            <a:off x="1005840" y="2468880"/>
            <a:ext cx="749808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1F3A"/>
              </a:buClr>
              <a:buSzPts val="1400"/>
              <a:buFont typeface="Calibri"/>
              <a:buNone/>
            </a:pPr>
            <a:r>
              <a:rPr lang="en-US" sz="1400" b="1">
                <a:solidFill>
                  <a:srgbClr val="0B1F3A"/>
                </a:solidFill>
                <a:latin typeface="Calibri"/>
                <a:ea typeface="Calibri"/>
                <a:cs typeface="Calibri"/>
                <a:sym typeface="Calibri"/>
              </a:rPr>
              <a:t>Timekeeping</a:t>
            </a:r>
            <a:endParaRPr sz="1400">
              <a:solidFill>
                <a:schemeClr val="dk1"/>
              </a:solidFill>
              <a:latin typeface="Calibri"/>
              <a:ea typeface="Calibri"/>
              <a:cs typeface="Calibri"/>
              <a:sym typeface="Calibri"/>
            </a:endParaRPr>
          </a:p>
        </p:txBody>
      </p:sp>
      <p:sp>
        <p:nvSpPr>
          <p:cNvPr id="38" name="Google Shape;38;p2"/>
          <p:cNvSpPr/>
          <p:nvPr/>
        </p:nvSpPr>
        <p:spPr>
          <a:xfrm>
            <a:off x="1005840" y="2798064"/>
            <a:ext cx="749808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Identify the timekeeper and the substitution tracker. Personally instruct the timekeeper on exactly when the clock stops and when it should restart.</a:t>
            </a:r>
            <a:endParaRPr sz="1200">
              <a:solidFill>
                <a:schemeClr val="dk1"/>
              </a:solidFill>
              <a:latin typeface="Calibri"/>
              <a:ea typeface="Calibri"/>
              <a:cs typeface="Calibri"/>
              <a:sym typeface="Calibri"/>
            </a:endParaRPr>
          </a:p>
        </p:txBody>
      </p:sp>
      <p:sp>
        <p:nvSpPr>
          <p:cNvPr id="39" name="Google Shape;39;p2"/>
          <p:cNvSpPr/>
          <p:nvPr/>
        </p:nvSpPr>
        <p:spPr>
          <a:xfrm>
            <a:off x="365760" y="3611880"/>
            <a:ext cx="8412480" cy="1078992"/>
          </a:xfrm>
          <a:prstGeom prst="rect">
            <a:avLst/>
          </a:prstGeom>
          <a:solidFill>
            <a:srgbClr val="FFFFFF"/>
          </a:solidFill>
          <a:ln w="12700" cap="flat" cmpd="sng">
            <a:solidFill>
              <a:srgbClr val="FFFFFF"/>
            </a:solidFill>
            <a:prstDash val="solid"/>
            <a:round/>
            <a:headEnd type="none" w="sm" len="sm"/>
            <a:tailEnd type="none" w="sm" len="sm"/>
          </a:ln>
          <a:effectLst>
            <a:outerShdw blurRad="63500" dist="254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 name="Google Shape;40;p2"/>
          <p:cNvSpPr/>
          <p:nvPr/>
        </p:nvSpPr>
        <p:spPr>
          <a:xfrm>
            <a:off x="365760" y="3611880"/>
            <a:ext cx="502920" cy="1078992"/>
          </a:xfrm>
          <a:prstGeom prst="rect">
            <a:avLst/>
          </a:prstGeom>
          <a:solidFill>
            <a:srgbClr val="0B1F3A"/>
          </a:solidFill>
          <a:ln w="12700" cap="flat" cmpd="sng">
            <a:solidFill>
              <a:srgbClr val="0B1F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 name="Google Shape;41;p2"/>
          <p:cNvSpPr/>
          <p:nvPr/>
        </p:nvSpPr>
        <p:spPr>
          <a:xfrm>
            <a:off x="365760" y="3611880"/>
            <a:ext cx="502920" cy="107899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C9A84C"/>
              </a:buClr>
              <a:buSzPts val="2200"/>
              <a:buFont typeface="Calibri"/>
              <a:buNone/>
            </a:pPr>
            <a:r>
              <a:rPr lang="en-US" sz="2200" b="1">
                <a:solidFill>
                  <a:srgbClr val="C9A84C"/>
                </a:solidFill>
                <a:latin typeface="Calibri"/>
                <a:ea typeface="Calibri"/>
                <a:cs typeface="Calibri"/>
                <a:sym typeface="Calibri"/>
              </a:rPr>
              <a:t>3</a:t>
            </a:r>
            <a:endParaRPr sz="2200">
              <a:solidFill>
                <a:schemeClr val="dk1"/>
              </a:solidFill>
              <a:latin typeface="Calibri"/>
              <a:ea typeface="Calibri"/>
              <a:cs typeface="Calibri"/>
              <a:sym typeface="Calibri"/>
            </a:endParaRPr>
          </a:p>
        </p:txBody>
      </p:sp>
      <p:sp>
        <p:nvSpPr>
          <p:cNvPr id="42" name="Google Shape;42;p2"/>
          <p:cNvSpPr/>
          <p:nvPr/>
        </p:nvSpPr>
        <p:spPr>
          <a:xfrm>
            <a:off x="1005840" y="3703320"/>
            <a:ext cx="749808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1F3A"/>
              </a:buClr>
              <a:buSzPts val="1400"/>
              <a:buFont typeface="Calibri"/>
              <a:buNone/>
            </a:pPr>
            <a:r>
              <a:rPr lang="en-US" sz="1400" b="1">
                <a:solidFill>
                  <a:srgbClr val="0B1F3A"/>
                </a:solidFill>
                <a:latin typeface="Calibri"/>
                <a:ea typeface="Calibri"/>
                <a:cs typeface="Calibri"/>
                <a:sym typeface="Calibri"/>
              </a:rPr>
              <a:t>Coach Introductions</a:t>
            </a:r>
            <a:endParaRPr sz="1400">
              <a:solidFill>
                <a:schemeClr val="dk1"/>
              </a:solidFill>
              <a:latin typeface="Calibri"/>
              <a:ea typeface="Calibri"/>
              <a:cs typeface="Calibri"/>
              <a:sym typeface="Calibri"/>
            </a:endParaRPr>
          </a:p>
        </p:txBody>
      </p:sp>
      <p:sp>
        <p:nvSpPr>
          <p:cNvPr id="43" name="Google Shape;43;p2"/>
          <p:cNvSpPr/>
          <p:nvPr/>
        </p:nvSpPr>
        <p:spPr>
          <a:xfrm>
            <a:off x="1005840" y="4032504"/>
            <a:ext cx="749808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Introduce yourself to both coaches. Spend equal time with each. DO NOT embrace either one — you must appear completely impartial. If a head coach is in warmups, choose a moment that does not disrupt them.</a:t>
            </a:r>
            <a:endParaRPr sz="12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6F9"/>
        </a:solidFill>
        <a:effectLst/>
      </p:bgPr>
    </p:bg>
    <p:spTree>
      <p:nvGrpSpPr>
        <p:cNvPr id="1" name="Shape 48"/>
        <p:cNvGrpSpPr/>
        <p:nvPr/>
      </p:nvGrpSpPr>
      <p:grpSpPr>
        <a:xfrm>
          <a:off x="0" y="0"/>
          <a:ext cx="0" cy="0"/>
          <a:chOff x="0" y="0"/>
          <a:chExt cx="0" cy="0"/>
        </a:xfrm>
      </p:grpSpPr>
      <p:sp>
        <p:nvSpPr>
          <p:cNvPr id="49" name="Google Shape;49;p3"/>
          <p:cNvSpPr/>
          <p:nvPr/>
        </p:nvSpPr>
        <p:spPr>
          <a:xfrm>
            <a:off x="0" y="0"/>
            <a:ext cx="9144000" cy="914400"/>
          </a:xfrm>
          <a:prstGeom prst="rect">
            <a:avLst/>
          </a:prstGeom>
          <a:solidFill>
            <a:srgbClr val="0B1F3A"/>
          </a:solidFill>
          <a:ln w="12700" cap="flat" cmpd="sng">
            <a:solidFill>
              <a:srgbClr val="0B1F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 name="Google Shape;50;p3"/>
          <p:cNvSpPr/>
          <p:nvPr/>
        </p:nvSpPr>
        <p:spPr>
          <a:xfrm>
            <a:off x="0" y="914400"/>
            <a:ext cx="9144000" cy="5486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 name="Google Shape;51;p3"/>
          <p:cNvSpPr/>
          <p:nvPr/>
        </p:nvSpPr>
        <p:spPr>
          <a:xfrm>
            <a:off x="365760" y="0"/>
            <a:ext cx="8229600" cy="9144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2600"/>
              <a:buFont typeface="Calibri"/>
              <a:buNone/>
            </a:pPr>
            <a:r>
              <a:rPr lang="en-US" sz="2600" b="1">
                <a:solidFill>
                  <a:srgbClr val="FFFFFF"/>
                </a:solidFill>
                <a:latin typeface="Calibri"/>
                <a:ea typeface="Calibri"/>
                <a:cs typeface="Calibri"/>
                <a:sym typeface="Calibri"/>
              </a:rPr>
              <a:t>BENCH MANAGEMENT</a:t>
            </a:r>
            <a:endParaRPr sz="2600">
              <a:solidFill>
                <a:schemeClr val="dk1"/>
              </a:solidFill>
              <a:latin typeface="Calibri"/>
              <a:ea typeface="Calibri"/>
              <a:cs typeface="Calibri"/>
              <a:sym typeface="Calibri"/>
            </a:endParaRPr>
          </a:p>
        </p:txBody>
      </p:sp>
      <p:sp>
        <p:nvSpPr>
          <p:cNvPr id="52" name="Google Shape;52;p3"/>
          <p:cNvSpPr/>
          <p:nvPr/>
        </p:nvSpPr>
        <p:spPr>
          <a:xfrm>
            <a:off x="365760" y="1143000"/>
            <a:ext cx="8412480" cy="1078992"/>
          </a:xfrm>
          <a:prstGeom prst="rect">
            <a:avLst/>
          </a:prstGeom>
          <a:solidFill>
            <a:srgbClr val="FFFFFF"/>
          </a:solidFill>
          <a:ln w="12700" cap="flat" cmpd="sng">
            <a:solidFill>
              <a:srgbClr val="FFFFFF"/>
            </a:solidFill>
            <a:prstDash val="solid"/>
            <a:round/>
            <a:headEnd type="none" w="sm" len="sm"/>
            <a:tailEnd type="none" w="sm" len="sm"/>
          </a:ln>
          <a:effectLst>
            <a:outerShdw blurRad="63500" dist="254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3"/>
          <p:cNvSpPr/>
          <p:nvPr/>
        </p:nvSpPr>
        <p:spPr>
          <a:xfrm>
            <a:off x="365760" y="1143000"/>
            <a:ext cx="502920" cy="1078992"/>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 name="Google Shape;54;p3"/>
          <p:cNvSpPr/>
          <p:nvPr/>
        </p:nvSpPr>
        <p:spPr>
          <a:xfrm>
            <a:off x="365760" y="1143000"/>
            <a:ext cx="502920" cy="107899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B1F3A"/>
              </a:buClr>
              <a:buSzPts val="2200"/>
              <a:buFont typeface="Calibri"/>
              <a:buNone/>
            </a:pPr>
            <a:r>
              <a:rPr lang="en-US" sz="2200" b="1">
                <a:solidFill>
                  <a:srgbClr val="0B1F3A"/>
                </a:solidFill>
                <a:latin typeface="Calibri"/>
                <a:ea typeface="Calibri"/>
                <a:cs typeface="Calibri"/>
                <a:sym typeface="Calibri"/>
              </a:rPr>
              <a:t>4</a:t>
            </a:r>
            <a:endParaRPr sz="2200">
              <a:solidFill>
                <a:schemeClr val="dk1"/>
              </a:solidFill>
              <a:latin typeface="Calibri"/>
              <a:ea typeface="Calibri"/>
              <a:cs typeface="Calibri"/>
              <a:sym typeface="Calibri"/>
            </a:endParaRPr>
          </a:p>
        </p:txBody>
      </p:sp>
      <p:sp>
        <p:nvSpPr>
          <p:cNvPr id="55" name="Google Shape;55;p3"/>
          <p:cNvSpPr/>
          <p:nvPr/>
        </p:nvSpPr>
        <p:spPr>
          <a:xfrm>
            <a:off x="1005840" y="1234440"/>
            <a:ext cx="749808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1F3A"/>
              </a:buClr>
              <a:buSzPts val="1400"/>
              <a:buFont typeface="Calibri"/>
              <a:buNone/>
            </a:pPr>
            <a:r>
              <a:rPr lang="en-US" sz="1400" b="1">
                <a:solidFill>
                  <a:srgbClr val="0B1F3A"/>
                </a:solidFill>
                <a:latin typeface="Calibri"/>
                <a:ea typeface="Calibri"/>
                <a:cs typeface="Calibri"/>
                <a:sym typeface="Calibri"/>
              </a:rPr>
              <a:t>Control the Bench</a:t>
            </a:r>
            <a:endParaRPr sz="1400">
              <a:solidFill>
                <a:schemeClr val="dk1"/>
              </a:solidFill>
              <a:latin typeface="Calibri"/>
              <a:ea typeface="Calibri"/>
              <a:cs typeface="Calibri"/>
              <a:sym typeface="Calibri"/>
            </a:endParaRPr>
          </a:p>
        </p:txBody>
      </p:sp>
      <p:sp>
        <p:nvSpPr>
          <p:cNvPr id="56" name="Google Shape;56;p3"/>
          <p:cNvSpPr/>
          <p:nvPr/>
        </p:nvSpPr>
        <p:spPr>
          <a:xfrm>
            <a:off x="1005840" y="1563624"/>
            <a:ext cx="749808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Politely ask coaches to control their benches. Players must remain in designated areas (NCAA). Players warming up must wear pinnies and not engage with opponents.</a:t>
            </a:r>
            <a:endParaRPr sz="1200">
              <a:solidFill>
                <a:schemeClr val="dk1"/>
              </a:solidFill>
              <a:latin typeface="Calibri"/>
              <a:ea typeface="Calibri"/>
              <a:cs typeface="Calibri"/>
              <a:sym typeface="Calibri"/>
            </a:endParaRPr>
          </a:p>
        </p:txBody>
      </p:sp>
      <p:sp>
        <p:nvSpPr>
          <p:cNvPr id="57" name="Google Shape;57;p3"/>
          <p:cNvSpPr/>
          <p:nvPr/>
        </p:nvSpPr>
        <p:spPr>
          <a:xfrm>
            <a:off x="365760" y="2377440"/>
            <a:ext cx="8412480" cy="1078992"/>
          </a:xfrm>
          <a:prstGeom prst="rect">
            <a:avLst/>
          </a:prstGeom>
          <a:solidFill>
            <a:srgbClr val="FFFFFF"/>
          </a:solidFill>
          <a:ln w="12700" cap="flat" cmpd="sng">
            <a:solidFill>
              <a:srgbClr val="FFFFFF"/>
            </a:solidFill>
            <a:prstDash val="solid"/>
            <a:round/>
            <a:headEnd type="none" w="sm" len="sm"/>
            <a:tailEnd type="none" w="sm" len="sm"/>
          </a:ln>
          <a:effectLst>
            <a:outerShdw blurRad="63500" dist="254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 name="Google Shape;58;p3"/>
          <p:cNvSpPr/>
          <p:nvPr/>
        </p:nvSpPr>
        <p:spPr>
          <a:xfrm>
            <a:off x="365760" y="2377440"/>
            <a:ext cx="502920" cy="1078992"/>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 name="Google Shape;59;p3"/>
          <p:cNvSpPr/>
          <p:nvPr/>
        </p:nvSpPr>
        <p:spPr>
          <a:xfrm>
            <a:off x="365760" y="2377440"/>
            <a:ext cx="502920" cy="107899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B1F3A"/>
              </a:buClr>
              <a:buSzPts val="2200"/>
              <a:buFont typeface="Calibri"/>
              <a:buNone/>
            </a:pPr>
            <a:r>
              <a:rPr lang="en-US" sz="2200" b="1">
                <a:solidFill>
                  <a:srgbClr val="0B1F3A"/>
                </a:solidFill>
                <a:latin typeface="Calibri"/>
                <a:ea typeface="Calibri"/>
                <a:cs typeface="Calibri"/>
                <a:sym typeface="Calibri"/>
              </a:rPr>
              <a:t>5</a:t>
            </a:r>
            <a:endParaRPr sz="2200">
              <a:solidFill>
                <a:schemeClr val="dk1"/>
              </a:solidFill>
              <a:latin typeface="Calibri"/>
              <a:ea typeface="Calibri"/>
              <a:cs typeface="Calibri"/>
              <a:sym typeface="Calibri"/>
            </a:endParaRPr>
          </a:p>
        </p:txBody>
      </p:sp>
      <p:sp>
        <p:nvSpPr>
          <p:cNvPr id="60" name="Google Shape;60;p3"/>
          <p:cNvSpPr/>
          <p:nvPr/>
        </p:nvSpPr>
        <p:spPr>
          <a:xfrm>
            <a:off x="1005840" y="2468880"/>
            <a:ext cx="749808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1F3A"/>
              </a:buClr>
              <a:buSzPts val="1400"/>
              <a:buFont typeface="Calibri"/>
              <a:buNone/>
            </a:pPr>
            <a:r>
              <a:rPr lang="en-US" sz="1400" b="1">
                <a:solidFill>
                  <a:srgbClr val="0B1F3A"/>
                </a:solidFill>
                <a:latin typeface="Calibri"/>
                <a:ea typeface="Calibri"/>
                <a:cs typeface="Calibri"/>
                <a:sym typeface="Calibri"/>
              </a:rPr>
              <a:t>Assist in Game Management</a:t>
            </a:r>
            <a:endParaRPr sz="1400">
              <a:solidFill>
                <a:schemeClr val="dk1"/>
              </a:solidFill>
              <a:latin typeface="Calibri"/>
              <a:ea typeface="Calibri"/>
              <a:cs typeface="Calibri"/>
              <a:sym typeface="Calibri"/>
            </a:endParaRPr>
          </a:p>
        </p:txBody>
      </p:sp>
      <p:sp>
        <p:nvSpPr>
          <p:cNvPr id="61" name="Google Shape;61;p3"/>
          <p:cNvSpPr/>
          <p:nvPr/>
        </p:nvSpPr>
        <p:spPr>
          <a:xfrm>
            <a:off x="1005840" y="2798064"/>
            <a:ext cx="749808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Handle coaches and benches in a calm, respectful, and professional manner. Assist the referee with overall game management.</a:t>
            </a:r>
            <a:endParaRPr sz="1200">
              <a:solidFill>
                <a:schemeClr val="dk1"/>
              </a:solidFill>
              <a:latin typeface="Calibri"/>
              <a:ea typeface="Calibri"/>
              <a:cs typeface="Calibri"/>
              <a:sym typeface="Calibri"/>
            </a:endParaRPr>
          </a:p>
        </p:txBody>
      </p:sp>
      <p:sp>
        <p:nvSpPr>
          <p:cNvPr id="62" name="Google Shape;62;p3"/>
          <p:cNvSpPr/>
          <p:nvPr/>
        </p:nvSpPr>
        <p:spPr>
          <a:xfrm>
            <a:off x="365760" y="3611880"/>
            <a:ext cx="8412480" cy="1078992"/>
          </a:xfrm>
          <a:prstGeom prst="rect">
            <a:avLst/>
          </a:prstGeom>
          <a:solidFill>
            <a:srgbClr val="FFFFFF"/>
          </a:solidFill>
          <a:ln w="12700" cap="flat" cmpd="sng">
            <a:solidFill>
              <a:srgbClr val="FFFFFF"/>
            </a:solidFill>
            <a:prstDash val="solid"/>
            <a:round/>
            <a:headEnd type="none" w="sm" len="sm"/>
            <a:tailEnd type="none" w="sm" len="sm"/>
          </a:ln>
          <a:effectLst>
            <a:outerShdw blurRad="63500" dist="254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 name="Google Shape;63;p3"/>
          <p:cNvSpPr/>
          <p:nvPr/>
        </p:nvSpPr>
        <p:spPr>
          <a:xfrm>
            <a:off x="365760" y="3611880"/>
            <a:ext cx="502920" cy="1078992"/>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 name="Google Shape;64;p3"/>
          <p:cNvSpPr/>
          <p:nvPr/>
        </p:nvSpPr>
        <p:spPr>
          <a:xfrm>
            <a:off x="365760" y="3611880"/>
            <a:ext cx="502920" cy="107899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B1F3A"/>
              </a:buClr>
              <a:buSzPts val="2200"/>
              <a:buFont typeface="Calibri"/>
              <a:buNone/>
            </a:pPr>
            <a:r>
              <a:rPr lang="en-US" sz="2200" b="1">
                <a:solidFill>
                  <a:srgbClr val="0B1F3A"/>
                </a:solidFill>
                <a:latin typeface="Calibri"/>
                <a:ea typeface="Calibri"/>
                <a:cs typeface="Calibri"/>
                <a:sym typeface="Calibri"/>
              </a:rPr>
              <a:t>6</a:t>
            </a:r>
            <a:endParaRPr sz="2200">
              <a:solidFill>
                <a:schemeClr val="dk1"/>
              </a:solidFill>
              <a:latin typeface="Calibri"/>
              <a:ea typeface="Calibri"/>
              <a:cs typeface="Calibri"/>
              <a:sym typeface="Calibri"/>
            </a:endParaRPr>
          </a:p>
        </p:txBody>
      </p:sp>
      <p:sp>
        <p:nvSpPr>
          <p:cNvPr id="65" name="Google Shape;65;p3"/>
          <p:cNvSpPr/>
          <p:nvPr/>
        </p:nvSpPr>
        <p:spPr>
          <a:xfrm>
            <a:off x="1005840" y="3703320"/>
            <a:ext cx="749808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1F3A"/>
              </a:buClr>
              <a:buSzPts val="1400"/>
              <a:buFont typeface="Calibri"/>
              <a:buNone/>
            </a:pPr>
            <a:r>
              <a:rPr lang="en-US" sz="1400" b="1">
                <a:solidFill>
                  <a:srgbClr val="0B1F3A"/>
                </a:solidFill>
                <a:latin typeface="Calibri"/>
                <a:ea typeface="Calibri"/>
                <a:cs typeface="Calibri"/>
                <a:sym typeface="Calibri"/>
              </a:rPr>
              <a:t>Coach Conduct</a:t>
            </a:r>
            <a:endParaRPr sz="1400">
              <a:solidFill>
                <a:schemeClr val="dk1"/>
              </a:solidFill>
              <a:latin typeface="Calibri"/>
              <a:ea typeface="Calibri"/>
              <a:cs typeface="Calibri"/>
              <a:sym typeface="Calibri"/>
            </a:endParaRPr>
          </a:p>
        </p:txBody>
      </p:sp>
      <p:sp>
        <p:nvSpPr>
          <p:cNvPr id="66" name="Google Shape;66;p3"/>
          <p:cNvSpPr/>
          <p:nvPr/>
        </p:nvSpPr>
        <p:spPr>
          <a:xfrm>
            <a:off x="1005840" y="4032504"/>
            <a:ext cx="749808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Remind coaching staff to behave responsibly. They must NOT enter the field to protest a decision. Do NOT ball-watch — keep your attention on the bench.</a:t>
            </a:r>
            <a:endParaRPr sz="12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1F3A"/>
        </a:solidFill>
        <a:effectLst/>
      </p:bgPr>
    </p:bg>
    <p:spTree>
      <p:nvGrpSpPr>
        <p:cNvPr id="1" name="Shape 71"/>
        <p:cNvGrpSpPr/>
        <p:nvPr/>
      </p:nvGrpSpPr>
      <p:grpSpPr>
        <a:xfrm>
          <a:off x="0" y="0"/>
          <a:ext cx="0" cy="0"/>
          <a:chOff x="0" y="0"/>
          <a:chExt cx="0" cy="0"/>
        </a:xfrm>
      </p:grpSpPr>
      <p:sp>
        <p:nvSpPr>
          <p:cNvPr id="72" name="Google Shape;72;p4"/>
          <p:cNvSpPr/>
          <p:nvPr/>
        </p:nvSpPr>
        <p:spPr>
          <a:xfrm>
            <a:off x="0" y="0"/>
            <a:ext cx="9144000" cy="914400"/>
          </a:xfrm>
          <a:prstGeom prst="rect">
            <a:avLst/>
          </a:prstGeom>
          <a:solidFill>
            <a:srgbClr val="3A5068"/>
          </a:solidFill>
          <a:ln w="12700" cap="flat" cmpd="sng">
            <a:solidFill>
              <a:srgbClr val="3A506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 name="Google Shape;73;p4"/>
          <p:cNvSpPr/>
          <p:nvPr/>
        </p:nvSpPr>
        <p:spPr>
          <a:xfrm>
            <a:off x="0" y="914400"/>
            <a:ext cx="9144000" cy="5486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 name="Google Shape;74;p4"/>
          <p:cNvSpPr/>
          <p:nvPr/>
        </p:nvSpPr>
        <p:spPr>
          <a:xfrm>
            <a:off x="365760" y="0"/>
            <a:ext cx="8229600" cy="9144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2200"/>
              <a:buFont typeface="Calibri"/>
              <a:buNone/>
            </a:pPr>
            <a:r>
              <a:rPr lang="en-US" sz="2200" b="1">
                <a:solidFill>
                  <a:srgbClr val="FFFFFF"/>
                </a:solidFill>
                <a:latin typeface="Calibri"/>
                <a:ea typeface="Calibri"/>
                <a:cs typeface="Calibri"/>
                <a:sym typeface="Calibri"/>
              </a:rPr>
              <a:t>WHEN · WHERE · WHAT TO WATCH</a:t>
            </a:r>
            <a:endParaRPr sz="2200">
              <a:solidFill>
                <a:schemeClr val="dk1"/>
              </a:solidFill>
              <a:latin typeface="Calibri"/>
              <a:ea typeface="Calibri"/>
              <a:cs typeface="Calibri"/>
              <a:sym typeface="Calibri"/>
            </a:endParaRPr>
          </a:p>
        </p:txBody>
      </p:sp>
      <p:sp>
        <p:nvSpPr>
          <p:cNvPr id="75" name="Google Shape;75;p4"/>
          <p:cNvSpPr/>
          <p:nvPr/>
        </p:nvSpPr>
        <p:spPr>
          <a:xfrm>
            <a:off x="274320" y="1143000"/>
            <a:ext cx="4206240" cy="1600200"/>
          </a:xfrm>
          <a:prstGeom prst="rect">
            <a:avLst/>
          </a:prstGeom>
          <a:solidFill>
            <a:srgbClr val="3A5068"/>
          </a:solidFill>
          <a:ln w="1905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 name="Google Shape;76;p4"/>
          <p:cNvSpPr/>
          <p:nvPr/>
        </p:nvSpPr>
        <p:spPr>
          <a:xfrm>
            <a:off x="274320" y="1143000"/>
            <a:ext cx="4206240" cy="73152"/>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 name="Google Shape;77;p4"/>
          <p:cNvSpPr/>
          <p:nvPr/>
        </p:nvSpPr>
        <p:spPr>
          <a:xfrm>
            <a:off x="411480" y="1252728"/>
            <a:ext cx="393192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300"/>
              <a:buFont typeface="Calibri"/>
              <a:buNone/>
            </a:pPr>
            <a:r>
              <a:rPr lang="en-US" sz="1300" b="1">
                <a:solidFill>
                  <a:srgbClr val="C9A84C"/>
                </a:solidFill>
                <a:latin typeface="Calibri"/>
                <a:ea typeface="Calibri"/>
                <a:cs typeface="Calibri"/>
                <a:sym typeface="Calibri"/>
              </a:rPr>
              <a:t>Players Flaring Up</a:t>
            </a:r>
            <a:endParaRPr sz="1300">
              <a:solidFill>
                <a:schemeClr val="dk1"/>
              </a:solidFill>
              <a:latin typeface="Calibri"/>
              <a:ea typeface="Calibri"/>
              <a:cs typeface="Calibri"/>
              <a:sym typeface="Calibri"/>
            </a:endParaRPr>
          </a:p>
        </p:txBody>
      </p:sp>
      <p:sp>
        <p:nvSpPr>
          <p:cNvPr id="78" name="Google Shape;78;p4"/>
          <p:cNvSpPr/>
          <p:nvPr/>
        </p:nvSpPr>
        <p:spPr>
          <a:xfrm>
            <a:off x="411480" y="1618488"/>
            <a:ext cx="393192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150"/>
              <a:buFont typeface="Calibri"/>
              <a:buNone/>
            </a:pPr>
            <a:r>
              <a:rPr lang="en-US" sz="1150">
                <a:solidFill>
                  <a:srgbClr val="FFFFFF"/>
                </a:solidFill>
                <a:latin typeface="Calibri"/>
                <a:ea typeface="Calibri"/>
                <a:cs typeface="Calibri"/>
                <a:sym typeface="Calibri"/>
              </a:rPr>
              <a:t>Alert the assistant coach immediately when tensions rise between players on or near the bench.</a:t>
            </a:r>
            <a:endParaRPr sz="1150">
              <a:solidFill>
                <a:schemeClr val="dk1"/>
              </a:solidFill>
              <a:latin typeface="Calibri"/>
              <a:ea typeface="Calibri"/>
              <a:cs typeface="Calibri"/>
              <a:sym typeface="Calibri"/>
            </a:endParaRPr>
          </a:p>
        </p:txBody>
      </p:sp>
      <p:sp>
        <p:nvSpPr>
          <p:cNvPr id="79" name="Google Shape;79;p4"/>
          <p:cNvSpPr/>
          <p:nvPr/>
        </p:nvSpPr>
        <p:spPr>
          <a:xfrm>
            <a:off x="4800600" y="1143000"/>
            <a:ext cx="4206240" cy="1600200"/>
          </a:xfrm>
          <a:prstGeom prst="rect">
            <a:avLst/>
          </a:prstGeom>
          <a:solidFill>
            <a:srgbClr val="3A5068"/>
          </a:solidFill>
          <a:ln w="1905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 name="Google Shape;80;p4"/>
          <p:cNvSpPr/>
          <p:nvPr/>
        </p:nvSpPr>
        <p:spPr>
          <a:xfrm>
            <a:off x="4800600" y="1143000"/>
            <a:ext cx="4206240" cy="73152"/>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 name="Google Shape;81;p4"/>
          <p:cNvSpPr/>
          <p:nvPr/>
        </p:nvSpPr>
        <p:spPr>
          <a:xfrm>
            <a:off x="4937760" y="1252728"/>
            <a:ext cx="393192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300"/>
              <a:buFont typeface="Calibri"/>
              <a:buNone/>
            </a:pPr>
            <a:r>
              <a:rPr lang="en-US" sz="1300" b="1">
                <a:solidFill>
                  <a:srgbClr val="C9A84C"/>
                </a:solidFill>
                <a:latin typeface="Calibri"/>
                <a:ea typeface="Calibri"/>
                <a:cs typeface="Calibri"/>
                <a:sym typeface="Calibri"/>
              </a:rPr>
              <a:t>Controversial Calls</a:t>
            </a:r>
            <a:endParaRPr sz="1300">
              <a:solidFill>
                <a:schemeClr val="dk1"/>
              </a:solidFill>
              <a:latin typeface="Calibri"/>
              <a:ea typeface="Calibri"/>
              <a:cs typeface="Calibri"/>
              <a:sym typeface="Calibri"/>
            </a:endParaRPr>
          </a:p>
        </p:txBody>
      </p:sp>
      <p:sp>
        <p:nvSpPr>
          <p:cNvPr id="82" name="Google Shape;82;p4"/>
          <p:cNvSpPr/>
          <p:nvPr/>
        </p:nvSpPr>
        <p:spPr>
          <a:xfrm>
            <a:off x="4937760" y="1618488"/>
            <a:ext cx="393192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150"/>
              <a:buFont typeface="Calibri"/>
              <a:buNone/>
            </a:pPr>
            <a:r>
              <a:rPr lang="en-US" sz="1150">
                <a:solidFill>
                  <a:srgbClr val="FFFFFF"/>
                </a:solidFill>
                <a:latin typeface="Calibri"/>
                <a:ea typeface="Calibri"/>
                <a:cs typeface="Calibri"/>
                <a:sym typeface="Calibri"/>
              </a:rPr>
              <a:t>On penalties, yellow/red cards, or offsides — turn your attention to the bench opposing the decision. Move in that direction.</a:t>
            </a:r>
            <a:endParaRPr sz="1150">
              <a:solidFill>
                <a:schemeClr val="dk1"/>
              </a:solidFill>
              <a:latin typeface="Calibri"/>
              <a:ea typeface="Calibri"/>
              <a:cs typeface="Calibri"/>
              <a:sym typeface="Calibri"/>
            </a:endParaRPr>
          </a:p>
        </p:txBody>
      </p:sp>
      <p:sp>
        <p:nvSpPr>
          <p:cNvPr id="83" name="Google Shape;83;p4"/>
          <p:cNvSpPr/>
          <p:nvPr/>
        </p:nvSpPr>
        <p:spPr>
          <a:xfrm>
            <a:off x="274320" y="2971800"/>
            <a:ext cx="4206240" cy="1600200"/>
          </a:xfrm>
          <a:prstGeom prst="rect">
            <a:avLst/>
          </a:prstGeom>
          <a:solidFill>
            <a:srgbClr val="3A5068"/>
          </a:solidFill>
          <a:ln w="1905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 name="Google Shape;84;p4"/>
          <p:cNvSpPr/>
          <p:nvPr/>
        </p:nvSpPr>
        <p:spPr>
          <a:xfrm>
            <a:off x="274320" y="2971800"/>
            <a:ext cx="4206240" cy="73152"/>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 name="Google Shape;85;p4"/>
          <p:cNvSpPr/>
          <p:nvPr/>
        </p:nvSpPr>
        <p:spPr>
          <a:xfrm>
            <a:off x="411480" y="3081528"/>
            <a:ext cx="393192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300"/>
              <a:buFont typeface="Calibri"/>
              <a:buNone/>
            </a:pPr>
            <a:r>
              <a:rPr lang="en-US" sz="1300" b="1">
                <a:solidFill>
                  <a:srgbClr val="C9A84C"/>
                </a:solidFill>
                <a:latin typeface="Calibri"/>
                <a:ea typeface="Calibri"/>
                <a:cs typeface="Calibri"/>
                <a:sym typeface="Calibri"/>
              </a:rPr>
              <a:t>Continued Dissent</a:t>
            </a:r>
            <a:endParaRPr sz="1300">
              <a:solidFill>
                <a:schemeClr val="dk1"/>
              </a:solidFill>
              <a:latin typeface="Calibri"/>
              <a:ea typeface="Calibri"/>
              <a:cs typeface="Calibri"/>
              <a:sym typeface="Calibri"/>
            </a:endParaRPr>
          </a:p>
        </p:txBody>
      </p:sp>
      <p:sp>
        <p:nvSpPr>
          <p:cNvPr id="86" name="Google Shape;86;p4"/>
          <p:cNvSpPr/>
          <p:nvPr/>
        </p:nvSpPr>
        <p:spPr>
          <a:xfrm>
            <a:off x="411480" y="3447288"/>
            <a:ext cx="393192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150"/>
              <a:buFont typeface="Calibri"/>
              <a:buNone/>
            </a:pPr>
            <a:r>
              <a:rPr lang="en-US" sz="1150">
                <a:solidFill>
                  <a:srgbClr val="FFFFFF"/>
                </a:solidFill>
                <a:latin typeface="Calibri"/>
                <a:ea typeface="Calibri"/>
                <a:cs typeface="Calibri"/>
                <a:sym typeface="Calibri"/>
              </a:rPr>
              <a:t>If dissent continues after your presence, take action. Provide clear information to the center referee on any 110% clear YC or RC.</a:t>
            </a:r>
            <a:endParaRPr sz="1150">
              <a:solidFill>
                <a:schemeClr val="dk1"/>
              </a:solidFill>
              <a:latin typeface="Calibri"/>
              <a:ea typeface="Calibri"/>
              <a:cs typeface="Calibri"/>
              <a:sym typeface="Calibri"/>
            </a:endParaRPr>
          </a:p>
        </p:txBody>
      </p:sp>
      <p:sp>
        <p:nvSpPr>
          <p:cNvPr id="87" name="Google Shape;87;p4"/>
          <p:cNvSpPr/>
          <p:nvPr/>
        </p:nvSpPr>
        <p:spPr>
          <a:xfrm>
            <a:off x="4800600" y="2971800"/>
            <a:ext cx="4206240" cy="1600200"/>
          </a:xfrm>
          <a:prstGeom prst="rect">
            <a:avLst/>
          </a:prstGeom>
          <a:solidFill>
            <a:srgbClr val="3A5068"/>
          </a:solidFill>
          <a:ln w="1905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4"/>
          <p:cNvSpPr/>
          <p:nvPr/>
        </p:nvSpPr>
        <p:spPr>
          <a:xfrm>
            <a:off x="4800600" y="2971800"/>
            <a:ext cx="4206240" cy="73152"/>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4"/>
          <p:cNvSpPr/>
          <p:nvPr/>
        </p:nvSpPr>
        <p:spPr>
          <a:xfrm>
            <a:off x="4937760" y="3081528"/>
            <a:ext cx="393192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300"/>
              <a:buFont typeface="Calibri"/>
              <a:buNone/>
            </a:pPr>
            <a:r>
              <a:rPr lang="en-US" sz="1300" b="1">
                <a:solidFill>
                  <a:srgbClr val="C9A84C"/>
                </a:solidFill>
                <a:latin typeface="Calibri"/>
                <a:ea typeface="Calibri"/>
                <a:cs typeface="Calibri"/>
                <a:sym typeface="Calibri"/>
              </a:rPr>
              <a:t>Talk First</a:t>
            </a:r>
            <a:endParaRPr sz="1300">
              <a:solidFill>
                <a:schemeClr val="dk1"/>
              </a:solidFill>
              <a:latin typeface="Calibri"/>
              <a:ea typeface="Calibri"/>
              <a:cs typeface="Calibri"/>
              <a:sym typeface="Calibri"/>
            </a:endParaRPr>
          </a:p>
        </p:txBody>
      </p:sp>
      <p:sp>
        <p:nvSpPr>
          <p:cNvPr id="90" name="Google Shape;90;p4"/>
          <p:cNvSpPr/>
          <p:nvPr/>
        </p:nvSpPr>
        <p:spPr>
          <a:xfrm>
            <a:off x="4937760" y="3447288"/>
            <a:ext cx="393192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150"/>
              <a:buFont typeface="Calibri"/>
              <a:buNone/>
            </a:pPr>
            <a:r>
              <a:rPr lang="en-US" sz="1150">
                <a:solidFill>
                  <a:srgbClr val="FFFFFF"/>
                </a:solidFill>
                <a:latin typeface="Calibri"/>
                <a:ea typeface="Calibri"/>
                <a:cs typeface="Calibri"/>
                <a:sym typeface="Calibri"/>
              </a:rPr>
              <a:t>Try speaking directly to offenders first. If the behavior continues, summon the referee. Bench players may celebrate a goal — this is permitted.</a:t>
            </a:r>
            <a:endParaRPr sz="115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6F9"/>
        </a:solidFill>
        <a:effectLst/>
      </p:bgPr>
    </p:bg>
    <p:spTree>
      <p:nvGrpSpPr>
        <p:cNvPr id="1" name="Shape 95"/>
        <p:cNvGrpSpPr/>
        <p:nvPr/>
      </p:nvGrpSpPr>
      <p:grpSpPr>
        <a:xfrm>
          <a:off x="0" y="0"/>
          <a:ext cx="0" cy="0"/>
          <a:chOff x="0" y="0"/>
          <a:chExt cx="0" cy="0"/>
        </a:xfrm>
      </p:grpSpPr>
      <p:sp>
        <p:nvSpPr>
          <p:cNvPr id="96" name="Google Shape;96;p5"/>
          <p:cNvSpPr/>
          <p:nvPr/>
        </p:nvSpPr>
        <p:spPr>
          <a:xfrm>
            <a:off x="0" y="0"/>
            <a:ext cx="9144000" cy="914400"/>
          </a:xfrm>
          <a:prstGeom prst="rect">
            <a:avLst/>
          </a:prstGeom>
          <a:solidFill>
            <a:srgbClr val="0B1F3A"/>
          </a:solidFill>
          <a:ln w="12700" cap="flat" cmpd="sng">
            <a:solidFill>
              <a:srgbClr val="0B1F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5"/>
          <p:cNvSpPr/>
          <p:nvPr/>
        </p:nvSpPr>
        <p:spPr>
          <a:xfrm>
            <a:off x="0" y="914400"/>
            <a:ext cx="9144000" cy="5486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5"/>
          <p:cNvSpPr/>
          <p:nvPr/>
        </p:nvSpPr>
        <p:spPr>
          <a:xfrm>
            <a:off x="365760" y="0"/>
            <a:ext cx="8229600" cy="9144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2600"/>
              <a:buFont typeface="Calibri"/>
              <a:buNone/>
            </a:pPr>
            <a:r>
              <a:rPr lang="en-US" sz="2600" b="1">
                <a:solidFill>
                  <a:srgbClr val="FFFFFF"/>
                </a:solidFill>
                <a:latin typeface="Calibri"/>
                <a:ea typeface="Calibri"/>
                <a:cs typeface="Calibri"/>
                <a:sym typeface="Calibri"/>
              </a:rPr>
              <a:t>WHEN TO TAKE ACTION</a:t>
            </a:r>
            <a:endParaRPr sz="2600">
              <a:solidFill>
                <a:schemeClr val="dk1"/>
              </a:solidFill>
              <a:latin typeface="Calibri"/>
              <a:ea typeface="Calibri"/>
              <a:cs typeface="Calibri"/>
              <a:sym typeface="Calibri"/>
            </a:endParaRPr>
          </a:p>
        </p:txBody>
      </p:sp>
      <p:sp>
        <p:nvSpPr>
          <p:cNvPr id="99" name="Google Shape;99;p5"/>
          <p:cNvSpPr/>
          <p:nvPr/>
        </p:nvSpPr>
        <p:spPr>
          <a:xfrm>
            <a:off x="320040" y="1097280"/>
            <a:ext cx="8503920" cy="548640"/>
          </a:xfrm>
          <a:prstGeom prst="rect">
            <a:avLst/>
          </a:prstGeom>
          <a:solidFill>
            <a:srgbClr val="FFFFFF"/>
          </a:solidFill>
          <a:ln w="12700" cap="flat" cmpd="sng">
            <a:solidFill>
              <a:srgbClr val="FFFFFF"/>
            </a:solidFill>
            <a:prstDash val="solid"/>
            <a:round/>
            <a:headEnd type="none" w="sm" len="sm"/>
            <a:tailEnd type="none" w="sm" len="sm"/>
          </a:ln>
          <a:effectLst>
            <a:outerShdw blurRad="38100" dist="12700" dir="8100000" algn="bl" rotWithShape="0">
              <a:srgbClr val="000000">
                <a:alpha val="7058"/>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5"/>
          <p:cNvSpPr/>
          <p:nvPr/>
        </p:nvSpPr>
        <p:spPr>
          <a:xfrm>
            <a:off x="320040" y="1097280"/>
            <a:ext cx="73152" cy="548640"/>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5"/>
          <p:cNvSpPr/>
          <p:nvPr/>
        </p:nvSpPr>
        <p:spPr>
          <a:xfrm>
            <a:off x="548640" y="1115568"/>
            <a:ext cx="8138160" cy="51206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After ONE warning to coaching staff — summon the referee and identify the offender.</a:t>
            </a:r>
            <a:endParaRPr sz="1200">
              <a:solidFill>
                <a:schemeClr val="dk1"/>
              </a:solidFill>
              <a:latin typeface="Calibri"/>
              <a:ea typeface="Calibri"/>
              <a:cs typeface="Calibri"/>
              <a:sym typeface="Calibri"/>
            </a:endParaRPr>
          </a:p>
        </p:txBody>
      </p:sp>
      <p:sp>
        <p:nvSpPr>
          <p:cNvPr id="102" name="Google Shape;102;p5"/>
          <p:cNvSpPr/>
          <p:nvPr/>
        </p:nvSpPr>
        <p:spPr>
          <a:xfrm>
            <a:off x="320040" y="1737360"/>
            <a:ext cx="8503920" cy="548640"/>
          </a:xfrm>
          <a:prstGeom prst="rect">
            <a:avLst/>
          </a:prstGeom>
          <a:solidFill>
            <a:srgbClr val="FFFFFF"/>
          </a:solidFill>
          <a:ln w="12700" cap="flat" cmpd="sng">
            <a:solidFill>
              <a:srgbClr val="FFFFFF"/>
            </a:solidFill>
            <a:prstDash val="solid"/>
            <a:round/>
            <a:headEnd type="none" w="sm" len="sm"/>
            <a:tailEnd type="none" w="sm" len="sm"/>
          </a:ln>
          <a:effectLst>
            <a:outerShdw blurRad="38100" dist="12700" dir="8100000" algn="bl" rotWithShape="0">
              <a:srgbClr val="000000">
                <a:alpha val="7058"/>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5"/>
          <p:cNvSpPr/>
          <p:nvPr/>
        </p:nvSpPr>
        <p:spPr>
          <a:xfrm>
            <a:off x="320040" y="1737360"/>
            <a:ext cx="73152" cy="548640"/>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5"/>
          <p:cNvSpPr/>
          <p:nvPr/>
        </p:nvSpPr>
        <p:spPr>
          <a:xfrm>
            <a:off x="548640" y="1755648"/>
            <a:ext cx="8138160" cy="51206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Give the referee a recommendation on who should be cautioned, including the correct player number.</a:t>
            </a:r>
            <a:endParaRPr sz="1200">
              <a:solidFill>
                <a:schemeClr val="dk1"/>
              </a:solidFill>
              <a:latin typeface="Calibri"/>
              <a:ea typeface="Calibri"/>
              <a:cs typeface="Calibri"/>
              <a:sym typeface="Calibri"/>
            </a:endParaRPr>
          </a:p>
        </p:txBody>
      </p:sp>
      <p:sp>
        <p:nvSpPr>
          <p:cNvPr id="105" name="Google Shape;105;p5"/>
          <p:cNvSpPr/>
          <p:nvPr/>
        </p:nvSpPr>
        <p:spPr>
          <a:xfrm>
            <a:off x="320040" y="2377440"/>
            <a:ext cx="8503920" cy="548640"/>
          </a:xfrm>
          <a:prstGeom prst="rect">
            <a:avLst/>
          </a:prstGeom>
          <a:solidFill>
            <a:srgbClr val="FFFFFF"/>
          </a:solidFill>
          <a:ln w="12700" cap="flat" cmpd="sng">
            <a:solidFill>
              <a:srgbClr val="FFFFFF"/>
            </a:solidFill>
            <a:prstDash val="solid"/>
            <a:round/>
            <a:headEnd type="none" w="sm" len="sm"/>
            <a:tailEnd type="none" w="sm" len="sm"/>
          </a:ln>
          <a:effectLst>
            <a:outerShdw blurRad="38100" dist="12700" dir="8100000" algn="bl" rotWithShape="0">
              <a:srgbClr val="000000">
                <a:alpha val="7058"/>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5"/>
          <p:cNvSpPr/>
          <p:nvPr/>
        </p:nvSpPr>
        <p:spPr>
          <a:xfrm>
            <a:off x="320040" y="2377440"/>
            <a:ext cx="73152" cy="548640"/>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5"/>
          <p:cNvSpPr/>
          <p:nvPr/>
        </p:nvSpPr>
        <p:spPr>
          <a:xfrm>
            <a:off x="548640" y="2395728"/>
            <a:ext cx="8138160" cy="51206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Trainers &amp; bench personnel not behaving responsibly → summon the referee and request dismissal.</a:t>
            </a:r>
            <a:endParaRPr sz="1200">
              <a:solidFill>
                <a:schemeClr val="dk1"/>
              </a:solidFill>
              <a:latin typeface="Calibri"/>
              <a:ea typeface="Calibri"/>
              <a:cs typeface="Calibri"/>
              <a:sym typeface="Calibri"/>
            </a:endParaRPr>
          </a:p>
        </p:txBody>
      </p:sp>
      <p:sp>
        <p:nvSpPr>
          <p:cNvPr id="108" name="Google Shape;108;p5"/>
          <p:cNvSpPr/>
          <p:nvPr/>
        </p:nvSpPr>
        <p:spPr>
          <a:xfrm>
            <a:off x="320040" y="3017520"/>
            <a:ext cx="8503920" cy="548640"/>
          </a:xfrm>
          <a:prstGeom prst="rect">
            <a:avLst/>
          </a:prstGeom>
          <a:solidFill>
            <a:srgbClr val="FFFFFF"/>
          </a:solidFill>
          <a:ln w="12700" cap="flat" cmpd="sng">
            <a:solidFill>
              <a:srgbClr val="FFFFFF"/>
            </a:solidFill>
            <a:prstDash val="solid"/>
            <a:round/>
            <a:headEnd type="none" w="sm" len="sm"/>
            <a:tailEnd type="none" w="sm" len="sm"/>
          </a:ln>
          <a:effectLst>
            <a:outerShdw blurRad="38100" dist="12700" dir="8100000" algn="bl" rotWithShape="0">
              <a:srgbClr val="000000">
                <a:alpha val="7058"/>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5"/>
          <p:cNvSpPr/>
          <p:nvPr/>
        </p:nvSpPr>
        <p:spPr>
          <a:xfrm>
            <a:off x="320040" y="3017520"/>
            <a:ext cx="73152" cy="548640"/>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 name="Google Shape;110;p5"/>
          <p:cNvSpPr/>
          <p:nvPr/>
        </p:nvSpPr>
        <p:spPr>
          <a:xfrm>
            <a:off x="548640" y="3035808"/>
            <a:ext cx="8138160" cy="51206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Any bench personnel who enters the field of play to dissent a decision MUST be sent off.</a:t>
            </a:r>
            <a:endParaRPr sz="1200">
              <a:solidFill>
                <a:schemeClr val="dk1"/>
              </a:solidFill>
              <a:latin typeface="Calibri"/>
              <a:ea typeface="Calibri"/>
              <a:cs typeface="Calibri"/>
              <a:sym typeface="Calibri"/>
            </a:endParaRPr>
          </a:p>
        </p:txBody>
      </p:sp>
      <p:sp>
        <p:nvSpPr>
          <p:cNvPr id="111" name="Google Shape;111;p5"/>
          <p:cNvSpPr/>
          <p:nvPr/>
        </p:nvSpPr>
        <p:spPr>
          <a:xfrm>
            <a:off x="320040" y="3657600"/>
            <a:ext cx="8503920" cy="548640"/>
          </a:xfrm>
          <a:prstGeom prst="rect">
            <a:avLst/>
          </a:prstGeom>
          <a:solidFill>
            <a:srgbClr val="FFFFFF"/>
          </a:solidFill>
          <a:ln w="12700" cap="flat" cmpd="sng">
            <a:solidFill>
              <a:srgbClr val="FFFFFF"/>
            </a:solidFill>
            <a:prstDash val="solid"/>
            <a:round/>
            <a:headEnd type="none" w="sm" len="sm"/>
            <a:tailEnd type="none" w="sm" len="sm"/>
          </a:ln>
          <a:effectLst>
            <a:outerShdw blurRad="38100" dist="12700" dir="8100000" algn="bl" rotWithShape="0">
              <a:srgbClr val="000000">
                <a:alpha val="7058"/>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5"/>
          <p:cNvSpPr/>
          <p:nvPr/>
        </p:nvSpPr>
        <p:spPr>
          <a:xfrm>
            <a:off x="320040" y="3657600"/>
            <a:ext cx="73152" cy="548640"/>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5"/>
          <p:cNvSpPr/>
          <p:nvPr/>
        </p:nvSpPr>
        <p:spPr>
          <a:xfrm>
            <a:off x="548640" y="3675888"/>
            <a:ext cx="8138160" cy="51206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5068"/>
              </a:buClr>
              <a:buSzPts val="1200"/>
              <a:buFont typeface="Calibri"/>
              <a:buNone/>
            </a:pPr>
            <a:r>
              <a:rPr lang="en-US" sz="1200">
                <a:solidFill>
                  <a:srgbClr val="3A5068"/>
                </a:solidFill>
                <a:latin typeface="Calibri"/>
                <a:ea typeface="Calibri"/>
                <a:cs typeface="Calibri"/>
                <a:sym typeface="Calibri"/>
              </a:rPr>
              <a:t>Head coach asks a respectful question? Provide a brief, pertinent response — that's appropriate.</a:t>
            </a:r>
            <a:endParaRPr sz="1200">
              <a:solidFill>
                <a:schemeClr val="dk1"/>
              </a:solidFill>
              <a:latin typeface="Calibri"/>
              <a:ea typeface="Calibri"/>
              <a:cs typeface="Calibri"/>
              <a:sym typeface="Calibri"/>
            </a:endParaRPr>
          </a:p>
        </p:txBody>
      </p:sp>
      <p:sp>
        <p:nvSpPr>
          <p:cNvPr id="114" name="Google Shape;114;p5"/>
          <p:cNvSpPr/>
          <p:nvPr/>
        </p:nvSpPr>
        <p:spPr>
          <a:xfrm>
            <a:off x="320040" y="4297680"/>
            <a:ext cx="8503920" cy="548640"/>
          </a:xfrm>
          <a:prstGeom prst="rect">
            <a:avLst/>
          </a:prstGeom>
          <a:solidFill>
            <a:srgbClr val="FFF3CD"/>
          </a:solidFill>
          <a:ln w="12700" cap="flat" cmpd="sng">
            <a:solidFill>
              <a:srgbClr val="FFF3CD"/>
            </a:solidFill>
            <a:prstDash val="solid"/>
            <a:round/>
            <a:headEnd type="none" w="sm" len="sm"/>
            <a:tailEnd type="none" w="sm" len="sm"/>
          </a:ln>
          <a:effectLst>
            <a:outerShdw blurRad="38100" dist="12700" dir="8100000" algn="bl" rotWithShape="0">
              <a:srgbClr val="000000">
                <a:alpha val="7058"/>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p5"/>
          <p:cNvSpPr/>
          <p:nvPr/>
        </p:nvSpPr>
        <p:spPr>
          <a:xfrm>
            <a:off x="320040" y="4297680"/>
            <a:ext cx="73152" cy="548640"/>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5"/>
          <p:cNvSpPr/>
          <p:nvPr/>
        </p:nvSpPr>
        <p:spPr>
          <a:xfrm>
            <a:off x="548640" y="4315968"/>
            <a:ext cx="8138160" cy="51206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7A5C00"/>
              </a:buClr>
              <a:buSzPts val="1200"/>
              <a:buFont typeface="Calibri"/>
              <a:buNone/>
            </a:pPr>
            <a:r>
              <a:rPr lang="en-US" sz="1200" b="1">
                <a:solidFill>
                  <a:srgbClr val="7A5C00"/>
                </a:solidFill>
                <a:latin typeface="Calibri"/>
                <a:ea typeface="Calibri"/>
                <a:cs typeface="Calibri"/>
                <a:sym typeface="Calibri"/>
              </a:rPr>
              <a:t>⚠️  If you must reprimand bench personnel MORE THAN ONCE — you are not doing your job.</a:t>
            </a:r>
            <a:endParaRPr sz="12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B1F3A"/>
        </a:solidFill>
        <a:effectLst/>
      </p:bgPr>
    </p:bg>
    <p:spTree>
      <p:nvGrpSpPr>
        <p:cNvPr id="1" name="Shape 121"/>
        <p:cNvGrpSpPr/>
        <p:nvPr/>
      </p:nvGrpSpPr>
      <p:grpSpPr>
        <a:xfrm>
          <a:off x="0" y="0"/>
          <a:ext cx="0" cy="0"/>
          <a:chOff x="0" y="0"/>
          <a:chExt cx="0" cy="0"/>
        </a:xfrm>
      </p:grpSpPr>
      <p:sp>
        <p:nvSpPr>
          <p:cNvPr id="122" name="Google Shape;122;p6"/>
          <p:cNvSpPr/>
          <p:nvPr/>
        </p:nvSpPr>
        <p:spPr>
          <a:xfrm>
            <a:off x="0" y="0"/>
            <a:ext cx="228600" cy="5143500"/>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6"/>
          <p:cNvSpPr/>
          <p:nvPr/>
        </p:nvSpPr>
        <p:spPr>
          <a:xfrm>
            <a:off x="502920" y="365760"/>
            <a:ext cx="7315200" cy="5943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2600"/>
              <a:buFont typeface="Calibri"/>
              <a:buNone/>
            </a:pPr>
            <a:r>
              <a:rPr lang="en-US" sz="2600" b="1">
                <a:solidFill>
                  <a:srgbClr val="FFFFFF"/>
                </a:solidFill>
                <a:latin typeface="Calibri"/>
                <a:ea typeface="Calibri"/>
                <a:cs typeface="Calibri"/>
                <a:sym typeface="Calibri"/>
              </a:rPr>
              <a:t>CORE PRINCIPLES</a:t>
            </a:r>
            <a:endParaRPr sz="2600">
              <a:solidFill>
                <a:schemeClr val="dk1"/>
              </a:solidFill>
              <a:latin typeface="Calibri"/>
              <a:ea typeface="Calibri"/>
              <a:cs typeface="Calibri"/>
              <a:sym typeface="Calibri"/>
            </a:endParaRPr>
          </a:p>
        </p:txBody>
      </p:sp>
      <p:sp>
        <p:nvSpPr>
          <p:cNvPr id="124" name="Google Shape;124;p6"/>
          <p:cNvSpPr/>
          <p:nvPr/>
        </p:nvSpPr>
        <p:spPr>
          <a:xfrm>
            <a:off x="502920" y="987552"/>
            <a:ext cx="1828800" cy="36576"/>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 name="Google Shape;125;p6"/>
          <p:cNvSpPr/>
          <p:nvPr/>
        </p:nvSpPr>
        <p:spPr>
          <a:xfrm>
            <a:off x="502920" y="1188720"/>
            <a:ext cx="23774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libri"/>
              <a:buNone/>
            </a:pPr>
            <a:r>
              <a:rPr lang="en-US" sz="1600" b="1">
                <a:solidFill>
                  <a:srgbClr val="C9A84C"/>
                </a:solidFill>
                <a:latin typeface="Calibri"/>
                <a:ea typeface="Calibri"/>
                <a:cs typeface="Calibri"/>
                <a:sym typeface="Calibri"/>
              </a:rPr>
              <a:t>IMPARTIAL</a:t>
            </a:r>
            <a:endParaRPr sz="1600">
              <a:solidFill>
                <a:schemeClr val="dk1"/>
              </a:solidFill>
              <a:latin typeface="Calibri"/>
              <a:ea typeface="Calibri"/>
              <a:cs typeface="Calibri"/>
              <a:sym typeface="Calibri"/>
            </a:endParaRPr>
          </a:p>
        </p:txBody>
      </p:sp>
      <p:sp>
        <p:nvSpPr>
          <p:cNvPr id="126" name="Google Shape;126;p6"/>
          <p:cNvSpPr/>
          <p:nvPr/>
        </p:nvSpPr>
        <p:spPr>
          <a:xfrm>
            <a:off x="502920" y="1536192"/>
            <a:ext cx="82296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CA0B3"/>
              </a:buClr>
              <a:buSzPts val="1200"/>
              <a:buFont typeface="Calibri"/>
              <a:buNone/>
            </a:pPr>
            <a:r>
              <a:rPr lang="en-US" sz="1200">
                <a:solidFill>
                  <a:srgbClr val="8CA0B3"/>
                </a:solidFill>
                <a:latin typeface="Calibri"/>
                <a:ea typeface="Calibri"/>
                <a:cs typeface="Calibri"/>
                <a:sym typeface="Calibri"/>
              </a:rPr>
              <a:t>Spend equal time with both teams. Never show allegiance to either side through words, body language, or engagement.</a:t>
            </a:r>
            <a:endParaRPr sz="1200">
              <a:solidFill>
                <a:schemeClr val="dk1"/>
              </a:solidFill>
              <a:latin typeface="Calibri"/>
              <a:ea typeface="Calibri"/>
              <a:cs typeface="Calibri"/>
              <a:sym typeface="Calibri"/>
            </a:endParaRPr>
          </a:p>
        </p:txBody>
      </p:sp>
      <p:sp>
        <p:nvSpPr>
          <p:cNvPr id="127" name="Google Shape;127;p6"/>
          <p:cNvSpPr/>
          <p:nvPr/>
        </p:nvSpPr>
        <p:spPr>
          <a:xfrm>
            <a:off x="502920" y="2011680"/>
            <a:ext cx="8321040" cy="13716"/>
          </a:xfrm>
          <a:prstGeom prst="rect">
            <a:avLst/>
          </a:prstGeom>
          <a:solidFill>
            <a:srgbClr val="3A5068"/>
          </a:solidFill>
          <a:ln w="12700" cap="flat" cmpd="sng">
            <a:solidFill>
              <a:srgbClr val="3A506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p6"/>
          <p:cNvSpPr/>
          <p:nvPr/>
        </p:nvSpPr>
        <p:spPr>
          <a:xfrm>
            <a:off x="502920" y="2103120"/>
            <a:ext cx="23774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libri"/>
              <a:buNone/>
            </a:pPr>
            <a:r>
              <a:rPr lang="en-US" sz="1600" b="1">
                <a:solidFill>
                  <a:srgbClr val="C9A84C"/>
                </a:solidFill>
                <a:latin typeface="Calibri"/>
                <a:ea typeface="Calibri"/>
                <a:cs typeface="Calibri"/>
                <a:sym typeface="Calibri"/>
              </a:rPr>
              <a:t>CALM</a:t>
            </a:r>
            <a:endParaRPr sz="1600">
              <a:solidFill>
                <a:schemeClr val="dk1"/>
              </a:solidFill>
              <a:latin typeface="Calibri"/>
              <a:ea typeface="Calibri"/>
              <a:cs typeface="Calibri"/>
              <a:sym typeface="Calibri"/>
            </a:endParaRPr>
          </a:p>
        </p:txBody>
      </p:sp>
      <p:sp>
        <p:nvSpPr>
          <p:cNvPr id="129" name="Google Shape;129;p6"/>
          <p:cNvSpPr/>
          <p:nvPr/>
        </p:nvSpPr>
        <p:spPr>
          <a:xfrm>
            <a:off x="502920" y="2450592"/>
            <a:ext cx="82296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CA0B3"/>
              </a:buClr>
              <a:buSzPts val="1200"/>
              <a:buFont typeface="Calibri"/>
              <a:buNone/>
            </a:pPr>
            <a:r>
              <a:rPr lang="en-US" sz="1200">
                <a:solidFill>
                  <a:srgbClr val="8CA0B3"/>
                </a:solidFill>
                <a:latin typeface="Calibri"/>
                <a:ea typeface="Calibri"/>
                <a:cs typeface="Calibri"/>
                <a:sym typeface="Calibri"/>
              </a:rPr>
              <a:t>Handle every situation with composure. A calm, steady presence de-escalates tension before it becomes a problem.</a:t>
            </a:r>
            <a:endParaRPr sz="1200">
              <a:solidFill>
                <a:schemeClr val="dk1"/>
              </a:solidFill>
              <a:latin typeface="Calibri"/>
              <a:ea typeface="Calibri"/>
              <a:cs typeface="Calibri"/>
              <a:sym typeface="Calibri"/>
            </a:endParaRPr>
          </a:p>
        </p:txBody>
      </p:sp>
      <p:sp>
        <p:nvSpPr>
          <p:cNvPr id="130" name="Google Shape;130;p6"/>
          <p:cNvSpPr/>
          <p:nvPr/>
        </p:nvSpPr>
        <p:spPr>
          <a:xfrm>
            <a:off x="502920" y="2926080"/>
            <a:ext cx="8321040" cy="13716"/>
          </a:xfrm>
          <a:prstGeom prst="rect">
            <a:avLst/>
          </a:prstGeom>
          <a:solidFill>
            <a:srgbClr val="3A5068"/>
          </a:solidFill>
          <a:ln w="12700" cap="flat" cmpd="sng">
            <a:solidFill>
              <a:srgbClr val="3A506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 name="Google Shape;131;p6"/>
          <p:cNvSpPr/>
          <p:nvPr/>
        </p:nvSpPr>
        <p:spPr>
          <a:xfrm>
            <a:off x="502920" y="3017520"/>
            <a:ext cx="23774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libri"/>
              <a:buNone/>
            </a:pPr>
            <a:r>
              <a:rPr lang="en-US" sz="1600" b="1">
                <a:solidFill>
                  <a:srgbClr val="C9A84C"/>
                </a:solidFill>
                <a:latin typeface="Calibri"/>
                <a:ea typeface="Calibri"/>
                <a:cs typeface="Calibri"/>
                <a:sym typeface="Calibri"/>
              </a:rPr>
              <a:t>DECISIVE</a:t>
            </a:r>
            <a:endParaRPr sz="1600">
              <a:solidFill>
                <a:schemeClr val="dk1"/>
              </a:solidFill>
              <a:latin typeface="Calibri"/>
              <a:ea typeface="Calibri"/>
              <a:cs typeface="Calibri"/>
              <a:sym typeface="Calibri"/>
            </a:endParaRPr>
          </a:p>
        </p:txBody>
      </p:sp>
      <p:sp>
        <p:nvSpPr>
          <p:cNvPr id="132" name="Google Shape;132;p6"/>
          <p:cNvSpPr/>
          <p:nvPr/>
        </p:nvSpPr>
        <p:spPr>
          <a:xfrm>
            <a:off x="502920" y="3364992"/>
            <a:ext cx="82296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CA0B3"/>
              </a:buClr>
              <a:buSzPts val="1200"/>
              <a:buFont typeface="Calibri"/>
              <a:buNone/>
            </a:pPr>
            <a:r>
              <a:rPr lang="en-US" sz="1200">
                <a:solidFill>
                  <a:srgbClr val="8CA0B3"/>
                </a:solidFill>
                <a:latin typeface="Calibri"/>
                <a:ea typeface="Calibri"/>
                <a:cs typeface="Calibri"/>
                <a:sym typeface="Calibri"/>
              </a:rPr>
              <a:t>Once a warning is given, follow through. Indecision emboldens offenders and undermines match control.</a:t>
            </a:r>
            <a:endParaRPr sz="1200">
              <a:solidFill>
                <a:schemeClr val="dk1"/>
              </a:solidFill>
              <a:latin typeface="Calibri"/>
              <a:ea typeface="Calibri"/>
              <a:cs typeface="Calibri"/>
              <a:sym typeface="Calibri"/>
            </a:endParaRPr>
          </a:p>
        </p:txBody>
      </p:sp>
      <p:sp>
        <p:nvSpPr>
          <p:cNvPr id="133" name="Google Shape;133;p6"/>
          <p:cNvSpPr/>
          <p:nvPr/>
        </p:nvSpPr>
        <p:spPr>
          <a:xfrm>
            <a:off x="502920" y="3840480"/>
            <a:ext cx="8321040" cy="13716"/>
          </a:xfrm>
          <a:prstGeom prst="rect">
            <a:avLst/>
          </a:prstGeom>
          <a:solidFill>
            <a:srgbClr val="3A5068"/>
          </a:solidFill>
          <a:ln w="12700" cap="flat" cmpd="sng">
            <a:solidFill>
              <a:srgbClr val="3A506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p6"/>
          <p:cNvSpPr/>
          <p:nvPr/>
        </p:nvSpPr>
        <p:spPr>
          <a:xfrm>
            <a:off x="502920" y="3931920"/>
            <a:ext cx="23774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libri"/>
              <a:buNone/>
            </a:pPr>
            <a:r>
              <a:rPr lang="en-US" sz="1600" b="1">
                <a:solidFill>
                  <a:srgbClr val="C9A84C"/>
                </a:solidFill>
                <a:latin typeface="Calibri"/>
                <a:ea typeface="Calibri"/>
                <a:cs typeface="Calibri"/>
                <a:sym typeface="Calibri"/>
              </a:rPr>
              <a:t>PROFESSIONAL</a:t>
            </a:r>
            <a:endParaRPr sz="1600">
              <a:solidFill>
                <a:schemeClr val="dk1"/>
              </a:solidFill>
              <a:latin typeface="Calibri"/>
              <a:ea typeface="Calibri"/>
              <a:cs typeface="Calibri"/>
              <a:sym typeface="Calibri"/>
            </a:endParaRPr>
          </a:p>
        </p:txBody>
      </p:sp>
      <p:sp>
        <p:nvSpPr>
          <p:cNvPr id="135" name="Google Shape;135;p6"/>
          <p:cNvSpPr/>
          <p:nvPr/>
        </p:nvSpPr>
        <p:spPr>
          <a:xfrm>
            <a:off x="502920" y="4279392"/>
            <a:ext cx="82296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CA0B3"/>
              </a:buClr>
              <a:buSzPts val="1200"/>
              <a:buFont typeface="Calibri"/>
              <a:buNone/>
            </a:pPr>
            <a:r>
              <a:rPr lang="en-US" sz="1200">
                <a:solidFill>
                  <a:srgbClr val="8CA0B3"/>
                </a:solidFill>
                <a:latin typeface="Calibri"/>
                <a:ea typeface="Calibri"/>
                <a:cs typeface="Calibri"/>
                <a:sym typeface="Calibri"/>
              </a:rPr>
              <a:t>You represent the officiating crew. Dress, communicate, and conduct yourself at the highest standard — always.</a:t>
            </a:r>
            <a:endParaRPr sz="1200">
              <a:solidFill>
                <a:schemeClr val="dk1"/>
              </a:solidFill>
              <a:latin typeface="Calibri"/>
              <a:ea typeface="Calibri"/>
              <a:cs typeface="Calibri"/>
              <a:sym typeface="Calibri"/>
            </a:endParaRPr>
          </a:p>
        </p:txBody>
      </p:sp>
      <p:sp>
        <p:nvSpPr>
          <p:cNvPr id="136" name="Google Shape;136;p6"/>
          <p:cNvSpPr/>
          <p:nvPr/>
        </p:nvSpPr>
        <p:spPr>
          <a:xfrm>
            <a:off x="0" y="4800600"/>
            <a:ext cx="9144000" cy="342900"/>
          </a:xfrm>
          <a:prstGeom prst="rect">
            <a:avLst/>
          </a:prstGeom>
          <a:solidFill>
            <a:srgbClr val="3A5068"/>
          </a:solidFill>
          <a:ln w="12700" cap="flat" cmpd="sng">
            <a:solidFill>
              <a:srgbClr val="3A506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 name="Google Shape;137;p6"/>
          <p:cNvSpPr/>
          <p:nvPr/>
        </p:nvSpPr>
        <p:spPr>
          <a:xfrm>
            <a:off x="0" y="4800600"/>
            <a:ext cx="9144000" cy="34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C9A84C"/>
              </a:buClr>
              <a:buSzPts val="1000"/>
              <a:buFont typeface="Calibri"/>
              <a:buNone/>
            </a:pPr>
            <a:r>
              <a:rPr lang="en-US" sz="1000" b="1">
                <a:solidFill>
                  <a:srgbClr val="C9A84C"/>
                </a:solidFill>
                <a:latin typeface="Calibri"/>
                <a:ea typeface="Calibri"/>
                <a:cs typeface="Calibri"/>
                <a:sym typeface="Calibri"/>
              </a:rPr>
              <a:t>OFFICIAL  ·  IMPARTIAL  ·  PROFESSIONAL</a:t>
            </a:r>
            <a:endParaRPr sz="10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g3debc719a94_0_4" title="9.16 (M) Quinnipiac vs LIU - red cards, sideline decorum.mp4">
            <a:hlinkClick r:id="rId3"/>
          </p:cNvPr>
          <p:cNvPicPr preferRelativeResize="0"/>
          <p:nvPr/>
        </p:nvPicPr>
        <p:blipFill>
          <a:blip r:embed="rId4">
            <a:alphaModFix/>
          </a:blip>
          <a:stretch>
            <a:fillRect/>
          </a:stretch>
        </p:blipFill>
        <p:spPr>
          <a:xfrm>
            <a:off x="152400" y="152400"/>
            <a:ext cx="8602134" cy="48387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fade">
                                      <p:cBhvr>
                                        <p:cTn id="7" dur="10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g3debc719a94_0_8" title="UIW #4 Violent Conduct- normal speed.mov">
            <a:hlinkClick r:id="rId3"/>
          </p:cNvPr>
          <p:cNvPicPr preferRelativeResize="0"/>
          <p:nvPr/>
        </p:nvPicPr>
        <p:blipFill>
          <a:blip r:embed="rId4">
            <a:alphaModFix/>
          </a:blip>
          <a:stretch>
            <a:fillRect/>
          </a:stretch>
        </p:blipFill>
        <p:spPr>
          <a:xfrm>
            <a:off x="152400" y="152400"/>
            <a:ext cx="7741922" cy="483870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10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g3debc719a94_0_12" title="poor 2nd yc.mov">
            <a:hlinkClick r:id="rId3"/>
          </p:cNvPr>
          <p:cNvPicPr preferRelativeResize="0"/>
          <p:nvPr/>
        </p:nvPicPr>
        <p:blipFill>
          <a:blip r:embed="rId4">
            <a:alphaModFix/>
          </a:blip>
          <a:stretch>
            <a:fillRect/>
          </a:stretch>
        </p:blipFill>
        <p:spPr>
          <a:xfrm>
            <a:off x="152400" y="152400"/>
            <a:ext cx="8618184" cy="48387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10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g3debc719a94_0_16" title="Copy of 9.1.24 Saint Louis vs Penn State Clock &amp; Coach YC.mp4">
            <a:hlinkClick r:id="rId3"/>
          </p:cNvPr>
          <p:cNvPicPr preferRelativeResize="0"/>
          <p:nvPr/>
        </p:nvPicPr>
        <p:blipFill>
          <a:blip r:embed="rId4">
            <a:alphaModFix/>
          </a:blip>
          <a:stretch>
            <a:fillRect/>
          </a:stretch>
        </p:blipFill>
        <p:spPr>
          <a:xfrm>
            <a:off x="0" y="0"/>
            <a:ext cx="9144000" cy="507999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10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g3debc719a94_0_20" title="Copy of BGSU vs Missouri.mov">
            <a:hlinkClick r:id="rId3"/>
          </p:cNvPr>
          <p:cNvPicPr preferRelativeResize="0"/>
          <p:nvPr/>
        </p:nvPicPr>
        <p:blipFill>
          <a:blip r:embed="rId4">
            <a:alphaModFix/>
          </a:blip>
          <a:stretch>
            <a:fillRect/>
          </a:stretch>
        </p:blipFill>
        <p:spPr>
          <a:xfrm>
            <a:off x="38100" y="17438"/>
            <a:ext cx="9067801" cy="51086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10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g3debc719a94_0_24" title="Copy of PSU vs WVU - YC.mp4">
            <a:hlinkClick r:id="rId3"/>
          </p:cNvPr>
          <p:cNvPicPr preferRelativeResize="0"/>
          <p:nvPr/>
        </p:nvPicPr>
        <p:blipFill>
          <a:blip r:embed="rId4">
            <a:alphaModFix/>
          </a:blip>
          <a:stretch>
            <a:fillRect/>
          </a:stretch>
        </p:blipFill>
        <p:spPr>
          <a:xfrm>
            <a:off x="152400" y="152400"/>
            <a:ext cx="8602134" cy="48387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fade">
                                      <p:cBhvr>
                                        <p:cTn id="7" dur="10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650</Words>
  <Application>Microsoft Macintosh PowerPoint</Application>
  <PresentationFormat>On-screen Show (16:9)</PresentationFormat>
  <Paragraphs>62</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Matthew Tiano</cp:lastModifiedBy>
  <cp:revision>1</cp:revision>
  <dcterms:created xsi:type="dcterms:W3CDTF">2026-04-01T12:07:58Z</dcterms:created>
  <dcterms:modified xsi:type="dcterms:W3CDTF">2026-09-03T00:54:01Z</dcterms:modified>
</cp:coreProperties>
</file>